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323" r:id="rId4"/>
    <p:sldId id="354" r:id="rId5"/>
    <p:sldId id="348" r:id="rId6"/>
    <p:sldId id="358" r:id="rId7"/>
    <p:sldId id="309" r:id="rId8"/>
    <p:sldId id="359" r:id="rId9"/>
    <p:sldId id="349" r:id="rId10"/>
    <p:sldId id="308" r:id="rId11"/>
    <p:sldId id="360" r:id="rId12"/>
    <p:sldId id="311" r:id="rId13"/>
    <p:sldId id="367" r:id="rId14"/>
    <p:sldId id="350" r:id="rId15"/>
    <p:sldId id="353" r:id="rId16"/>
    <p:sldId id="326" r:id="rId17"/>
    <p:sldId id="352" r:id="rId18"/>
    <p:sldId id="328" r:id="rId19"/>
    <p:sldId id="382" r:id="rId20"/>
    <p:sldId id="385" r:id="rId21"/>
    <p:sldId id="384" r:id="rId22"/>
    <p:sldId id="386" r:id="rId23"/>
    <p:sldId id="387" r:id="rId24"/>
    <p:sldId id="383" r:id="rId25"/>
    <p:sldId id="372" r:id="rId26"/>
    <p:sldId id="373" r:id="rId27"/>
    <p:sldId id="361" r:id="rId28"/>
    <p:sldId id="366" r:id="rId29"/>
    <p:sldId id="362" r:id="rId30"/>
    <p:sldId id="363" r:id="rId31"/>
    <p:sldId id="379" r:id="rId32"/>
    <p:sldId id="356" r:id="rId33"/>
    <p:sldId id="357" r:id="rId34"/>
    <p:sldId id="297" r:id="rId35"/>
    <p:sldId id="375" r:id="rId36"/>
    <p:sldId id="343" r:id="rId37"/>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1pPr>
    <a:lvl2pPr marL="0" marR="0" indent="228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2pPr>
    <a:lvl3pPr marL="0" marR="0" indent="457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3pPr>
    <a:lvl4pPr marL="0" marR="0" indent="685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4pPr>
    <a:lvl5pPr marL="0" marR="0" indent="9144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5pPr>
    <a:lvl6pPr marL="0" marR="0" indent="11430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6pPr>
    <a:lvl7pPr marL="0" marR="0" indent="1371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7pPr>
    <a:lvl8pPr marL="0" marR="0" indent="1600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8pPr>
    <a:lvl9pPr marL="0" marR="0" indent="1828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9pPr>
  </p:defaultTextStyle>
  <p:extLst>
    <p:ext uri="{521415D9-36F7-43E2-AB2F-B90AF26B5E84}">
      <p14:sectionLst xmlns:p14="http://schemas.microsoft.com/office/powerpoint/2010/main">
        <p14:section name="Irene" id="{D5DDC39D-F698-42CF-8534-D16822CBA460}">
          <p14:sldIdLst>
            <p14:sldId id="256"/>
            <p14:sldId id="257"/>
            <p14:sldId id="323"/>
          </p14:sldIdLst>
        </p14:section>
        <p14:section name="Gay" id="{C459A6AD-908B-4A33-98E5-79FFF63351A6}">
          <p14:sldIdLst>
            <p14:sldId id="354"/>
            <p14:sldId id="348"/>
            <p14:sldId id="358"/>
            <p14:sldId id="309"/>
            <p14:sldId id="359"/>
            <p14:sldId id="349"/>
            <p14:sldId id="308"/>
            <p14:sldId id="360"/>
            <p14:sldId id="311"/>
            <p14:sldId id="367"/>
            <p14:sldId id="350"/>
            <p14:sldId id="353"/>
            <p14:sldId id="326"/>
          </p14:sldIdLst>
        </p14:section>
        <p14:section name="Kay" id="{CD9CEB75-4A0F-423C-8BF6-441A2DCFFA2C}">
          <p14:sldIdLst>
            <p14:sldId id="352"/>
            <p14:sldId id="328"/>
            <p14:sldId id="382"/>
            <p14:sldId id="385"/>
            <p14:sldId id="384"/>
            <p14:sldId id="386"/>
            <p14:sldId id="387"/>
            <p14:sldId id="383"/>
            <p14:sldId id="372"/>
            <p14:sldId id="373"/>
            <p14:sldId id="361"/>
            <p14:sldId id="366"/>
            <p14:sldId id="362"/>
            <p14:sldId id="363"/>
            <p14:sldId id="379"/>
            <p14:sldId id="356"/>
            <p14:sldId id="357"/>
          </p14:sldIdLst>
        </p14:section>
        <p14:section name="Stephanie" id="{A7A4D5FD-658F-4C10-8F85-A22C27008BEC}">
          <p14:sldIdLst>
            <p14:sldId id="297"/>
            <p14:sldId id="375"/>
            <p14:sldId id="343"/>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DA2"/>
    <a:srgbClr val="183794"/>
    <a:srgbClr val="FFCC66"/>
    <a:srgbClr val="FFCC00"/>
    <a:srgbClr val="FF9900"/>
    <a:srgbClr val="EE7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002EA3"/>
          </a:solidFill>
        </a:fill>
      </a:tcStyle>
    </a:band2H>
    <a:firstCol>
      <a:tcTxStyle b="on" i="off">
        <a:fontRef idx="minor">
          <a:srgbClr val="002EA3"/>
        </a:fontRef>
        <a:srgbClr val="002EA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002EA3"/>
          </a:solidFill>
        </a:fill>
      </a:tcStyle>
    </a:lastRow>
    <a:firstRow>
      <a:tcTxStyle b="on" i="off">
        <a:fontRef idx="minor">
          <a:srgbClr val="002EA3"/>
        </a:fontRef>
        <a:srgbClr val="002EA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firstRow>
  </a:tblStyle>
  <a:tblStyle styleId="{2708684C-4D16-4618-839F-0558EEFCDFE6}" styleName="">
    <a:tblBg/>
    <a:wholeTbl>
      <a:tcTxStyle b="off"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002EA3">
              <a:alpha val="20000"/>
            </a:srgbClr>
          </a:solidFill>
        </a:fill>
      </a:tcStyle>
    </a:wholeTbl>
    <a:band2H>
      <a:tcTxStyle/>
      <a:tcStyle>
        <a:tcBdr/>
        <a:fill>
          <a:solidFill>
            <a:srgbClr val="FFFF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002EA3">
              <a:alpha val="20000"/>
            </a:srgbClr>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508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no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254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86909" autoAdjust="0"/>
  </p:normalViewPr>
  <p:slideViewPr>
    <p:cSldViewPr snapToGrid="0" snapToObjects="1">
      <p:cViewPr varScale="1">
        <p:scale>
          <a:sx n="56" d="100"/>
          <a:sy n="56" d="100"/>
        </p:scale>
        <p:origin x="1872" y="6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E4F845-6506-478E-96BA-E1BDB579061A}" type="datetimeFigureOut">
              <a:rPr lang="en-US" smtClean="0"/>
              <a:pPr/>
              <a:t>12/11/2018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854DBF-14FE-4C25-A101-5068EE211D3C}" type="slidenum">
              <a:rPr lang="en-US" smtClean="0"/>
              <a:pPr/>
              <a:t>‹#›</a:t>
            </a:fld>
            <a:endParaRPr lang="en-US" dirty="0"/>
          </a:p>
        </p:txBody>
      </p:sp>
    </p:spTree>
    <p:extLst>
      <p:ext uri="{BB962C8B-B14F-4D97-AF65-F5344CB8AC3E}">
        <p14:creationId xmlns:p14="http://schemas.microsoft.com/office/powerpoint/2010/main" val="4113606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37" name="Shape 13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895775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Verdana"/>
      </a:defRPr>
    </a:lvl1pPr>
    <a:lvl2pPr indent="228600" defTabSz="457200" latinLnBrk="0">
      <a:lnSpc>
        <a:spcPct val="117999"/>
      </a:lnSpc>
      <a:defRPr sz="2200">
        <a:latin typeface="+mn-lt"/>
        <a:ea typeface="+mn-ea"/>
        <a:cs typeface="+mn-cs"/>
        <a:sym typeface="Verdana"/>
      </a:defRPr>
    </a:lvl2pPr>
    <a:lvl3pPr indent="457200" defTabSz="457200" latinLnBrk="0">
      <a:lnSpc>
        <a:spcPct val="117999"/>
      </a:lnSpc>
      <a:defRPr sz="2200">
        <a:latin typeface="+mn-lt"/>
        <a:ea typeface="+mn-ea"/>
        <a:cs typeface="+mn-cs"/>
        <a:sym typeface="Verdana"/>
      </a:defRPr>
    </a:lvl3pPr>
    <a:lvl4pPr indent="685800" defTabSz="457200" latinLnBrk="0">
      <a:lnSpc>
        <a:spcPct val="117999"/>
      </a:lnSpc>
      <a:defRPr sz="2200">
        <a:latin typeface="+mn-lt"/>
        <a:ea typeface="+mn-ea"/>
        <a:cs typeface="+mn-cs"/>
        <a:sym typeface="Verdana"/>
      </a:defRPr>
    </a:lvl4pPr>
    <a:lvl5pPr indent="914400" defTabSz="457200" latinLnBrk="0">
      <a:lnSpc>
        <a:spcPct val="117999"/>
      </a:lnSpc>
      <a:defRPr sz="2200">
        <a:latin typeface="+mn-lt"/>
        <a:ea typeface="+mn-ea"/>
        <a:cs typeface="+mn-cs"/>
        <a:sym typeface="Verdana"/>
      </a:defRPr>
    </a:lvl5pPr>
    <a:lvl6pPr indent="1143000" defTabSz="457200" latinLnBrk="0">
      <a:lnSpc>
        <a:spcPct val="117999"/>
      </a:lnSpc>
      <a:defRPr sz="2200">
        <a:latin typeface="+mn-lt"/>
        <a:ea typeface="+mn-ea"/>
        <a:cs typeface="+mn-cs"/>
        <a:sym typeface="Verdana"/>
      </a:defRPr>
    </a:lvl6pPr>
    <a:lvl7pPr indent="1371600" defTabSz="457200" latinLnBrk="0">
      <a:lnSpc>
        <a:spcPct val="117999"/>
      </a:lnSpc>
      <a:defRPr sz="2200">
        <a:latin typeface="+mn-lt"/>
        <a:ea typeface="+mn-ea"/>
        <a:cs typeface="+mn-cs"/>
        <a:sym typeface="Verdana"/>
      </a:defRPr>
    </a:lvl7pPr>
    <a:lvl8pPr indent="1600200" defTabSz="457200" latinLnBrk="0">
      <a:lnSpc>
        <a:spcPct val="117999"/>
      </a:lnSpc>
      <a:defRPr sz="2200">
        <a:latin typeface="+mn-lt"/>
        <a:ea typeface="+mn-ea"/>
        <a:cs typeface="+mn-cs"/>
        <a:sym typeface="Verdana"/>
      </a:defRPr>
    </a:lvl8pPr>
    <a:lvl9pPr indent="1828800" defTabSz="457200" latinLnBrk="0">
      <a:lnSpc>
        <a:spcPct val="117999"/>
      </a:lnSpc>
      <a:defRPr sz="2200">
        <a:latin typeface="+mn-lt"/>
        <a:ea typeface="+mn-ea"/>
        <a:cs typeface="+mn-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Irene</a:t>
            </a:r>
            <a:r>
              <a:rPr lang="en-US" baseline="0" dirty="0" smtClean="0"/>
              <a:t> - Welcome</a:t>
            </a:r>
            <a:endParaRPr lang="en-US" dirty="0"/>
          </a:p>
        </p:txBody>
      </p:sp>
    </p:spTree>
    <p:extLst>
      <p:ext uri="{BB962C8B-B14F-4D97-AF65-F5344CB8AC3E}">
        <p14:creationId xmlns:p14="http://schemas.microsoft.com/office/powerpoint/2010/main" val="419284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smtClean="0"/>
              <a:t>Typically,</a:t>
            </a:r>
            <a:r>
              <a:rPr lang="en-US" sz="1800" baseline="0" dirty="0" smtClean="0"/>
              <a:t> Regular Salaries and Fringe are not carried forward into an FDCC, so after you have spent budget throughout the year, your June 30</a:t>
            </a:r>
            <a:r>
              <a:rPr lang="en-US" sz="1800" baseline="30000" dirty="0" smtClean="0"/>
              <a:t>th</a:t>
            </a:r>
            <a:r>
              <a:rPr lang="en-US" sz="1800" baseline="0" dirty="0" smtClean="0"/>
              <a:t> balances without regular salary and fringe will be carried forward as one time funds into the next fiscal year.</a:t>
            </a:r>
            <a:endParaRPr lang="en-US" sz="1800" dirty="0"/>
          </a:p>
        </p:txBody>
      </p:sp>
    </p:spTree>
    <p:extLst>
      <p:ext uri="{BB962C8B-B14F-4D97-AF65-F5344CB8AC3E}">
        <p14:creationId xmlns:p14="http://schemas.microsoft.com/office/powerpoint/2010/main" val="69483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a:t>
            </a:r>
          </a:p>
          <a:p>
            <a:r>
              <a:rPr lang="en-US" dirty="0" smtClean="0"/>
              <a:t>You can identify what was carried forward by looking for the CFD’s on your Account Analysis Report.</a:t>
            </a:r>
            <a:endParaRPr lang="en-US" dirty="0"/>
          </a:p>
        </p:txBody>
      </p:sp>
    </p:spTree>
    <p:extLst>
      <p:ext uri="{BB962C8B-B14F-4D97-AF65-F5344CB8AC3E}">
        <p14:creationId xmlns:p14="http://schemas.microsoft.com/office/powerpoint/2010/main" val="18601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a:t>After carryforwards are posted,</a:t>
            </a:r>
            <a:r>
              <a:rPr lang="en-US" sz="1800" baseline="0" dirty="0"/>
              <a:t> your base </a:t>
            </a:r>
            <a:r>
              <a:rPr lang="en-US" sz="1800" baseline="0" dirty="0" smtClean="0"/>
              <a:t>budget </a:t>
            </a:r>
            <a:r>
              <a:rPr lang="en-US" sz="1800" baseline="0" dirty="0"/>
              <a:t>and </a:t>
            </a:r>
            <a:r>
              <a:rPr lang="en-US" sz="1800" baseline="0" dirty="0" err="1"/>
              <a:t>carryforward</a:t>
            </a:r>
            <a:r>
              <a:rPr lang="en-US" sz="1800" baseline="0" dirty="0"/>
              <a:t> </a:t>
            </a:r>
            <a:r>
              <a:rPr lang="en-US" sz="1800" baseline="0" dirty="0" smtClean="0"/>
              <a:t>budget are </a:t>
            </a:r>
            <a:r>
              <a:rPr lang="en-US" sz="1800" baseline="0" dirty="0"/>
              <a:t>combined in </a:t>
            </a:r>
            <a:r>
              <a:rPr lang="en-US" sz="1800" baseline="0" dirty="0" smtClean="0"/>
              <a:t>your OFC balances.  There is a more detailed explanation of this in the Desk Manual that will be on our website soon.</a:t>
            </a:r>
            <a:endParaRPr lang="en-US" sz="1800" dirty="0"/>
          </a:p>
        </p:txBody>
      </p:sp>
    </p:spTree>
    <p:extLst>
      <p:ext uri="{BB962C8B-B14F-4D97-AF65-F5344CB8AC3E}">
        <p14:creationId xmlns:p14="http://schemas.microsoft.com/office/powerpoint/2010/main" val="96744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a:t>When you run</a:t>
            </a:r>
            <a:r>
              <a:rPr lang="en-US" sz="1800" baseline="0" dirty="0"/>
              <a:t> your dashboard </a:t>
            </a:r>
            <a:r>
              <a:rPr lang="en-US" sz="1800" baseline="0" dirty="0" smtClean="0"/>
              <a:t>report for appropriated as shown here, </a:t>
            </a:r>
            <a:r>
              <a:rPr lang="en-US" sz="1800" baseline="0" dirty="0"/>
              <a:t>you will be able to see </a:t>
            </a:r>
            <a:r>
              <a:rPr lang="en-US" sz="1800" baseline="0" dirty="0" smtClean="0"/>
              <a:t>your balances in all budget categories.  These balances include all base budget and one time budget in your totals.</a:t>
            </a:r>
          </a:p>
          <a:p>
            <a:r>
              <a:rPr lang="en-US" sz="1800" baseline="0" dirty="0" smtClean="0"/>
              <a:t>Account is the budget roll up category</a:t>
            </a:r>
          </a:p>
          <a:p>
            <a:r>
              <a:rPr lang="en-US" sz="1800" dirty="0" smtClean="0"/>
              <a:t>Budget Total is your base and </a:t>
            </a:r>
            <a:r>
              <a:rPr lang="en-US" sz="1800" dirty="0" err="1" smtClean="0"/>
              <a:t>carryforward</a:t>
            </a:r>
            <a:r>
              <a:rPr lang="en-US" sz="1800" dirty="0" smtClean="0"/>
              <a:t>,</a:t>
            </a:r>
            <a:r>
              <a:rPr lang="en-US" sz="1800" baseline="0" dirty="0" smtClean="0"/>
              <a:t> plus or minus any budget transfers posted</a:t>
            </a:r>
          </a:p>
          <a:p>
            <a:r>
              <a:rPr lang="en-US" sz="1800" baseline="0" dirty="0" smtClean="0"/>
              <a:t>Actual Total is the budget you have spent</a:t>
            </a:r>
          </a:p>
          <a:p>
            <a:r>
              <a:rPr lang="en-US" sz="1800" baseline="0" dirty="0" smtClean="0"/>
              <a:t>Encumbrance is budget being held for a specific purchase</a:t>
            </a:r>
          </a:p>
          <a:p>
            <a:r>
              <a:rPr lang="en-US" sz="1800" baseline="0" dirty="0" smtClean="0"/>
              <a:t>Budget Remaining is your available budget to spend.</a:t>
            </a:r>
          </a:p>
          <a:p>
            <a:r>
              <a:rPr lang="en-US" sz="1800" baseline="0" dirty="0" smtClean="0"/>
              <a:t>This is just a quick way to see how much money is in your FDCC.  It may not be exact due to timing and posting of transactions, but it a quick and easy way to get a snapshot view.</a:t>
            </a:r>
            <a:endParaRPr lang="en-US" sz="1800" dirty="0"/>
          </a:p>
        </p:txBody>
      </p:sp>
    </p:spTree>
    <p:extLst>
      <p:ext uri="{BB962C8B-B14F-4D97-AF65-F5344CB8AC3E}">
        <p14:creationId xmlns:p14="http://schemas.microsoft.com/office/powerpoint/2010/main" val="62966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a:t>
            </a:r>
          </a:p>
          <a:p>
            <a:r>
              <a:rPr lang="en-US" sz="1800" dirty="0" smtClean="0"/>
              <a:t>If</a:t>
            </a:r>
            <a:r>
              <a:rPr lang="en-US" sz="1800" baseline="0" dirty="0" smtClean="0"/>
              <a:t> you are responsible for budgets, it is up to you to track your budgets throughout the year so you know the status.</a:t>
            </a:r>
          </a:p>
          <a:p>
            <a:r>
              <a:rPr lang="en-US" sz="1800" baseline="0" dirty="0" smtClean="0"/>
              <a:t>Your Business Manager receives a monthly report from our office that shows current information through month end.  These are sent out after month end close.</a:t>
            </a:r>
          </a:p>
          <a:p>
            <a:r>
              <a:rPr lang="en-US" sz="1800" baseline="0" dirty="0" smtClean="0"/>
              <a:t>You can also run reports in OFC to check your FDCCs anytime.  It is your responsibility to ensure that you don’t go into deficit.  Appropriated deficits need to be cleared as quickly as possible according to policy.  </a:t>
            </a:r>
            <a:r>
              <a:rPr lang="en-US" sz="1800" dirty="0" smtClean="0"/>
              <a:t>You </a:t>
            </a:r>
            <a:r>
              <a:rPr lang="en-US" sz="1800" dirty="0"/>
              <a:t>can find all Boise</a:t>
            </a:r>
            <a:r>
              <a:rPr lang="en-US" sz="1800" baseline="0" dirty="0"/>
              <a:t> State policies at https://policy.boisestate.edu/</a:t>
            </a:r>
            <a:endParaRPr lang="en-US" sz="1800" dirty="0"/>
          </a:p>
        </p:txBody>
      </p:sp>
    </p:spTree>
    <p:extLst>
      <p:ext uri="{BB962C8B-B14F-4D97-AF65-F5344CB8AC3E}">
        <p14:creationId xmlns:p14="http://schemas.microsoft.com/office/powerpoint/2010/main" val="409021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a:t>The budget office sends deficit notices by</a:t>
            </a:r>
            <a:r>
              <a:rPr lang="en-US" sz="1800" baseline="0" dirty="0"/>
              <a:t> email</a:t>
            </a:r>
            <a:r>
              <a:rPr lang="en-US" sz="1800" dirty="0"/>
              <a:t> to business</a:t>
            </a:r>
            <a:r>
              <a:rPr lang="en-US" sz="1800" baseline="0" dirty="0"/>
              <a:t> managers each month.  Your business manager will let you know if you need to do a budget transfer or do more research to determine where the deficit came from.  A budget transfer or journal entry would be needed to clear the deficit depending on your specific situation.</a:t>
            </a:r>
            <a:endParaRPr lang="en-US" sz="1800" dirty="0"/>
          </a:p>
        </p:txBody>
      </p:sp>
    </p:spTree>
    <p:extLst>
      <p:ext uri="{BB962C8B-B14F-4D97-AF65-F5344CB8AC3E}">
        <p14:creationId xmlns:p14="http://schemas.microsoft.com/office/powerpoint/2010/main" val="11033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a:t>Budget transfers have specific naming conventions</a:t>
            </a:r>
            <a:r>
              <a:rPr lang="en-US" sz="1800" baseline="0" dirty="0"/>
              <a:t> that need to be used for the journal name.  Be sure to check the type of transfer (one time or permanent)  Make sure all of your descriptions </a:t>
            </a:r>
            <a:r>
              <a:rPr lang="en-US" sz="1800" baseline="0" dirty="0" smtClean="0"/>
              <a:t>are clear and understandable</a:t>
            </a:r>
            <a:r>
              <a:rPr lang="en-US" sz="1800" baseline="0" dirty="0"/>
              <a:t>.  You can only transfer “from” one department, but you can transfer “to” many.  Check your available balance on the dashboard before you submit your budget </a:t>
            </a:r>
            <a:r>
              <a:rPr lang="en-US" sz="1800" baseline="0" dirty="0" smtClean="0"/>
              <a:t>transfer to make sure you have funds available to transfer.</a:t>
            </a:r>
            <a:endParaRPr lang="en-US" sz="1800" baseline="0" dirty="0"/>
          </a:p>
          <a:p>
            <a:r>
              <a:rPr lang="en-US" sz="1800" baseline="0" dirty="0"/>
              <a:t>The budget transfer template and instructions are available on our website.</a:t>
            </a:r>
            <a:endParaRPr lang="en-US" sz="1800" dirty="0"/>
          </a:p>
        </p:txBody>
      </p:sp>
    </p:spTree>
    <p:extLst>
      <p:ext uri="{BB962C8B-B14F-4D97-AF65-F5344CB8AC3E}">
        <p14:creationId xmlns:p14="http://schemas.microsoft.com/office/powerpoint/2010/main" val="144093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Kay</a:t>
            </a:r>
          </a:p>
          <a:p>
            <a:endParaRPr lang="en-US" sz="1600" dirty="0" smtClean="0"/>
          </a:p>
          <a:p>
            <a:r>
              <a:rPr lang="en-US" sz="1600" dirty="0" smtClean="0"/>
              <a:t>OBP</a:t>
            </a:r>
            <a:r>
              <a:rPr lang="en-US" sz="1600" baseline="0" dirty="0" smtClean="0"/>
              <a:t> has been tasked with ensuring there is available on-going resources to cover salaries for our most important resource. Personnel!</a:t>
            </a:r>
            <a:endParaRPr lang="en-US" sz="1600" dirty="0"/>
          </a:p>
        </p:txBody>
      </p:sp>
    </p:spTree>
    <p:extLst>
      <p:ext uri="{BB962C8B-B14F-4D97-AF65-F5344CB8AC3E}">
        <p14:creationId xmlns:p14="http://schemas.microsoft.com/office/powerpoint/2010/main" val="1750605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Kay</a:t>
            </a:r>
          </a:p>
          <a:p>
            <a:endParaRPr lang="en-US" sz="1800" dirty="0"/>
          </a:p>
          <a:p>
            <a:r>
              <a:rPr lang="en-US" sz="1800" dirty="0" smtClean="0"/>
              <a:t>Start</a:t>
            </a:r>
            <a:r>
              <a:rPr lang="en-US" sz="1800" baseline="0" dirty="0" smtClean="0"/>
              <a:t> with Where the Budget (dollars) will come from?</a:t>
            </a:r>
          </a:p>
          <a:p>
            <a:endParaRPr lang="en-US" sz="1800" baseline="0" dirty="0" smtClean="0"/>
          </a:p>
          <a:p>
            <a:r>
              <a:rPr lang="en-US" sz="1800" baseline="0" dirty="0" smtClean="0"/>
              <a:t>Department wants to hire additional support</a:t>
            </a:r>
          </a:p>
          <a:p>
            <a:pPr marL="342900" indent="-342900">
              <a:buFont typeface="+mj-lt"/>
              <a:buAutoNum type="arabicPeriod"/>
            </a:pPr>
            <a:r>
              <a:rPr lang="en-US" sz="1800" baseline="0" dirty="0" smtClean="0"/>
              <a:t>Are there funds available to support a new position on an on-going bases</a:t>
            </a:r>
          </a:p>
          <a:p>
            <a:pPr marL="0" indent="0">
              <a:buFont typeface="+mj-lt"/>
              <a:buNone/>
            </a:pPr>
            <a:endParaRPr lang="en-US" sz="1800" baseline="0" dirty="0" smtClean="0"/>
          </a:p>
        </p:txBody>
      </p:sp>
    </p:spTree>
    <p:extLst>
      <p:ext uri="{BB962C8B-B14F-4D97-AF65-F5344CB8AC3E}">
        <p14:creationId xmlns:p14="http://schemas.microsoft.com/office/powerpoint/2010/main" val="140793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pPr marL="342900" indent="-342900">
              <a:buFont typeface="Arial" panose="020B0604020202020204" pitchFamily="34" charset="0"/>
              <a:buChar char="•"/>
            </a:pPr>
            <a:r>
              <a:rPr lang="en-US" sz="1800" baseline="0" dirty="0" smtClean="0"/>
              <a:t>The Funding Source &amp; Distribution show where the employee will be paid from.</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800" dirty="0" smtClean="0"/>
              <a:t>The Budget Plan should tell where</a:t>
            </a:r>
            <a:r>
              <a:rPr lang="en-US" sz="1800" baseline="0" dirty="0" smtClean="0"/>
              <a:t> </a:t>
            </a:r>
            <a:r>
              <a:rPr lang="en-US" sz="1800" dirty="0" smtClean="0"/>
              <a:t>the Dollars</a:t>
            </a:r>
            <a:r>
              <a:rPr lang="en-US" sz="1800" baseline="0" dirty="0" smtClean="0"/>
              <a:t> are going to come from  to pay the employee.</a:t>
            </a:r>
          </a:p>
          <a:p>
            <a:pPr marL="342900" indent="-342900">
              <a:buFont typeface="Arial" panose="020B0604020202020204" pitchFamily="34" charset="0"/>
              <a:buChar char="•"/>
            </a:pPr>
            <a:r>
              <a:rPr lang="en-US" sz="1800" baseline="0" dirty="0" smtClean="0"/>
              <a:t>In this example the fund is an appropriated fund</a:t>
            </a:r>
          </a:p>
          <a:p>
            <a:pPr marL="342900" indent="-342900">
              <a:buFont typeface="Arial" panose="020B0604020202020204" pitchFamily="34" charset="0"/>
              <a:buChar char="•"/>
            </a:pPr>
            <a:r>
              <a:rPr lang="en-US" sz="1800" baseline="0" dirty="0" smtClean="0"/>
              <a:t>The budget is moving from an existing PCN  with any additional funding to be provided by the Provost.</a:t>
            </a:r>
          </a:p>
          <a:p>
            <a:pPr marL="0" indent="0">
              <a:buFont typeface="Arial" panose="020B0604020202020204" pitchFamily="34" charset="0"/>
              <a:buNone/>
            </a:pPr>
            <a:endParaRPr lang="en-US" sz="1800" baseline="0" dirty="0" smtClean="0"/>
          </a:p>
          <a:p>
            <a:pPr marL="0" indent="0">
              <a:buFont typeface="Arial" panose="020B0604020202020204" pitchFamily="34" charset="0"/>
              <a:buNone/>
            </a:pPr>
            <a:r>
              <a:rPr lang="en-US" sz="1800" baseline="0" dirty="0" smtClean="0"/>
              <a:t>Please provide any information that will explain what is happening and how it will affect the budget (dollars).</a:t>
            </a:r>
          </a:p>
          <a:p>
            <a:pPr marL="0" indent="0">
              <a:buFont typeface="Arial" panose="020B0604020202020204" pitchFamily="34" charset="0"/>
              <a:buNone/>
            </a:pPr>
            <a:r>
              <a:rPr lang="en-US" sz="1800" baseline="0" dirty="0" smtClean="0"/>
              <a:t>This is where OBP looks to see how the position is going to be paid for.  Missing information requires OBP to contact</a:t>
            </a:r>
          </a:p>
          <a:p>
            <a:pPr marL="0" indent="0">
              <a:buFont typeface="Arial" panose="020B0604020202020204" pitchFamily="34" charset="0"/>
              <a:buNone/>
            </a:pPr>
            <a:r>
              <a:rPr lang="en-US" sz="1800" baseline="0" dirty="0" smtClean="0"/>
              <a:t>The department and delays the requisition’s progress.  </a:t>
            </a:r>
          </a:p>
          <a:p>
            <a:pPr marL="0" indent="0">
              <a:buFont typeface="Arial" panose="020B0604020202020204" pitchFamily="34" charset="0"/>
              <a:buNone/>
            </a:pPr>
            <a:endParaRPr lang="en-US" sz="1800" baseline="0" dirty="0" smtClean="0"/>
          </a:p>
          <a:p>
            <a:pPr marL="0" indent="0">
              <a:buFont typeface="Arial" panose="020B0604020202020204" pitchFamily="34" charset="0"/>
              <a:buNone/>
            </a:pPr>
            <a:r>
              <a:rPr lang="en-US" sz="1800" baseline="0" dirty="0" smtClean="0"/>
              <a:t>Pretend you are explaining to someone from outside your area and doesn’t understand budgets.  </a:t>
            </a:r>
          </a:p>
        </p:txBody>
      </p:sp>
    </p:spTree>
    <p:extLst>
      <p:ext uri="{BB962C8B-B14F-4D97-AF65-F5344CB8AC3E}">
        <p14:creationId xmlns:p14="http://schemas.microsoft.com/office/powerpoint/2010/main" val="150197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Irene</a:t>
            </a:r>
          </a:p>
          <a:p>
            <a:endParaRPr lang="en-US" dirty="0"/>
          </a:p>
        </p:txBody>
      </p:sp>
    </p:spTree>
    <p:extLst>
      <p:ext uri="{BB962C8B-B14F-4D97-AF65-F5344CB8AC3E}">
        <p14:creationId xmlns:p14="http://schemas.microsoft.com/office/powerpoint/2010/main" val="388406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Kay</a:t>
            </a:r>
          </a:p>
          <a:p>
            <a:r>
              <a:rPr lang="en-US" sz="1600" dirty="0" smtClean="0"/>
              <a:t>In this example the budget plan has</a:t>
            </a:r>
            <a:r>
              <a:rPr lang="en-US" sz="1600" baseline="0" dirty="0" smtClean="0"/>
              <a:t> the same information as the Funding Source.</a:t>
            </a:r>
          </a:p>
          <a:p>
            <a:endParaRPr lang="en-US" sz="1600" baseline="0" dirty="0" smtClean="0"/>
          </a:p>
          <a:p>
            <a:r>
              <a:rPr lang="en-US" sz="1600" baseline="0" dirty="0" smtClean="0"/>
              <a:t>This requisition would be held up.  The Department would be emailed for additional information.</a:t>
            </a:r>
            <a:endParaRPr lang="en-US" sz="1600" dirty="0" smtClean="0"/>
          </a:p>
        </p:txBody>
      </p:sp>
    </p:spTree>
    <p:extLst>
      <p:ext uri="{BB962C8B-B14F-4D97-AF65-F5344CB8AC3E}">
        <p14:creationId xmlns:p14="http://schemas.microsoft.com/office/powerpoint/2010/main" val="232220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r>
              <a:rPr lang="en-US" sz="1800" dirty="0" smtClean="0"/>
              <a:t>Here are some examples of Budget Plan descriptions for Local Funding.</a:t>
            </a:r>
            <a:endParaRPr lang="en-US" sz="1800" dirty="0"/>
          </a:p>
        </p:txBody>
      </p:sp>
    </p:spTree>
    <p:extLst>
      <p:ext uri="{BB962C8B-B14F-4D97-AF65-F5344CB8AC3E}">
        <p14:creationId xmlns:p14="http://schemas.microsoft.com/office/powerpoint/2010/main" val="379920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dirty="0" smtClean="0"/>
              <a:t>Kay</a:t>
            </a:r>
          </a:p>
          <a:p>
            <a:endParaRPr lang="en-US" sz="1800" dirty="0" smtClean="0"/>
          </a:p>
          <a:p>
            <a:r>
              <a:rPr lang="en-US" sz="1600" dirty="0" smtClean="0"/>
              <a:t>EAFs (Employee Action</a:t>
            </a:r>
            <a:r>
              <a:rPr lang="en-US" sz="1600" baseline="0" dirty="0" smtClean="0"/>
              <a:t> Forms) come through  OBP for budget approval.</a:t>
            </a:r>
          </a:p>
          <a:p>
            <a:endParaRPr lang="en-US" sz="1600" baseline="0" dirty="0" smtClean="0"/>
          </a:p>
          <a:p>
            <a:r>
              <a:rPr lang="en-US" sz="1600" baseline="0" dirty="0" smtClean="0"/>
              <a:t>Funding Sources section</a:t>
            </a:r>
          </a:p>
          <a:p>
            <a:pPr marL="342900" indent="-342900">
              <a:buFont typeface="Arial" panose="020B0604020202020204" pitchFamily="34" charset="0"/>
              <a:buChar char="•"/>
            </a:pPr>
            <a:r>
              <a:rPr lang="en-US" sz="1600" baseline="0" dirty="0" smtClean="0"/>
              <a:t>Provides information as to where the employee will be paid from.</a:t>
            </a:r>
          </a:p>
          <a:p>
            <a:pPr marL="0" indent="0">
              <a:buFont typeface="Arial" panose="020B0604020202020204" pitchFamily="34" charset="0"/>
              <a:buNone/>
            </a:pPr>
            <a:endParaRPr lang="en-US" sz="1600" baseline="0" dirty="0" smtClean="0"/>
          </a:p>
          <a:p>
            <a:pPr marL="0" indent="0">
              <a:buFont typeface="Arial" panose="020B0604020202020204" pitchFamily="34" charset="0"/>
              <a:buNone/>
            </a:pPr>
            <a:r>
              <a:rPr lang="en-US" sz="1600" baseline="0" dirty="0" smtClean="0"/>
              <a:t>Comments Section</a:t>
            </a:r>
          </a:p>
          <a:p>
            <a:pPr marL="342900" indent="-342900">
              <a:buFont typeface="Arial" panose="020B0604020202020204" pitchFamily="34" charset="0"/>
              <a:buChar char="•"/>
            </a:pPr>
            <a:r>
              <a:rPr lang="en-US" sz="1600" baseline="0" dirty="0" smtClean="0"/>
              <a:t>Provide additional information for Human Resources</a:t>
            </a:r>
          </a:p>
          <a:p>
            <a:pPr marL="0" indent="0">
              <a:buFont typeface="Arial" panose="020B0604020202020204" pitchFamily="34" charset="0"/>
              <a:buNone/>
            </a:pPr>
            <a:endParaRPr lang="en-US" sz="1600" baseline="0" dirty="0" smtClean="0"/>
          </a:p>
          <a:p>
            <a:pPr marL="0" indent="0">
              <a:buFont typeface="Arial" panose="020B0604020202020204" pitchFamily="34" charset="0"/>
              <a:buNone/>
            </a:pPr>
            <a:r>
              <a:rPr lang="en-US" sz="1600" baseline="0" dirty="0" smtClean="0"/>
              <a:t>NEW!!! Budget Section</a:t>
            </a:r>
          </a:p>
          <a:p>
            <a:pPr marL="342900" indent="-342900">
              <a:buFont typeface="Arial" panose="020B0604020202020204" pitchFamily="34" charset="0"/>
              <a:buChar char="•"/>
            </a:pPr>
            <a:r>
              <a:rPr lang="en-US" sz="1600" baseline="0" dirty="0" smtClean="0"/>
              <a:t>This is where the description of where the Budget (Dollars) will be moved to cover</a:t>
            </a:r>
          </a:p>
          <a:p>
            <a:pPr marL="0" indent="0">
              <a:buFont typeface="Arial" panose="020B0604020202020204" pitchFamily="34" charset="0"/>
              <a:buNone/>
            </a:pPr>
            <a:r>
              <a:rPr lang="en-US" sz="1600" baseline="0" dirty="0" smtClean="0"/>
              <a:t>         the employee action related to the EAF.  Some people have put the Budget Transfer’s</a:t>
            </a:r>
          </a:p>
          <a:p>
            <a:pPr marL="0" indent="0">
              <a:buFont typeface="Arial" panose="020B0604020202020204" pitchFamily="34" charset="0"/>
              <a:buNone/>
            </a:pPr>
            <a:r>
              <a:rPr lang="en-US" sz="1600" baseline="0" dirty="0" smtClean="0"/>
              <a:t>         journal name here.  VERY HELPFUL</a:t>
            </a:r>
          </a:p>
          <a:p>
            <a:pPr marL="0" indent="0">
              <a:buFont typeface="Arial" panose="020B0604020202020204" pitchFamily="34" charset="0"/>
              <a:buNone/>
            </a:pPr>
            <a:endParaRPr lang="en-US" sz="1600" baseline="0" dirty="0" smtClean="0"/>
          </a:p>
          <a:p>
            <a:pPr marL="0" indent="0">
              <a:buFont typeface="Arial" panose="020B0604020202020204" pitchFamily="34" charset="0"/>
              <a:buNone/>
            </a:pPr>
            <a:r>
              <a:rPr lang="en-US" sz="1600" baseline="0" dirty="0" smtClean="0"/>
              <a:t>Lack of information again causes a delay.</a:t>
            </a:r>
          </a:p>
          <a:p>
            <a:pPr marL="0" indent="0">
              <a:buFont typeface="Arial" panose="020B0604020202020204" pitchFamily="34" charset="0"/>
              <a:buNone/>
            </a:pPr>
            <a:endParaRPr lang="en-US" sz="1600" baseline="0" dirty="0" smtClean="0"/>
          </a:p>
          <a:p>
            <a:pPr marL="0" indent="0">
              <a:buFont typeface="Arial" panose="020B0604020202020204" pitchFamily="34" charset="0"/>
              <a:buNone/>
            </a:pPr>
            <a:r>
              <a:rPr lang="en-US" sz="1600" baseline="0" dirty="0" smtClean="0"/>
              <a:t>Tell the budget story as if you were explaining this to someone outside BSU.</a:t>
            </a:r>
          </a:p>
        </p:txBody>
      </p:sp>
    </p:spTree>
    <p:extLst>
      <p:ext uri="{BB962C8B-B14F-4D97-AF65-F5344CB8AC3E}">
        <p14:creationId xmlns:p14="http://schemas.microsoft.com/office/powerpoint/2010/main" val="305439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Kay</a:t>
            </a:r>
          </a:p>
          <a:p>
            <a:endParaRPr lang="en-US" sz="1800" dirty="0" smtClean="0"/>
          </a:p>
          <a:p>
            <a:r>
              <a:rPr lang="en-US" sz="1800" dirty="0" smtClean="0"/>
              <a:t>In</a:t>
            </a:r>
            <a:r>
              <a:rPr lang="en-US" sz="1800" baseline="0" dirty="0" smtClean="0"/>
              <a:t> this example the Funding Sources section and the Budget Information section are exactly the same.</a:t>
            </a:r>
          </a:p>
          <a:p>
            <a:r>
              <a:rPr lang="en-US" sz="1800" baseline="0" dirty="0" smtClean="0"/>
              <a:t>It is telling where the employee will be paid from.  Not where the budget to cover the employees pay </a:t>
            </a:r>
          </a:p>
          <a:p>
            <a:r>
              <a:rPr lang="en-US" sz="1800" baseline="0" dirty="0" smtClean="0"/>
              <a:t>Is coming from.</a:t>
            </a:r>
            <a:endParaRPr lang="en-US" sz="1800" dirty="0" smtClean="0"/>
          </a:p>
        </p:txBody>
      </p:sp>
    </p:spTree>
    <p:extLst>
      <p:ext uri="{BB962C8B-B14F-4D97-AF65-F5344CB8AC3E}">
        <p14:creationId xmlns:p14="http://schemas.microsoft.com/office/powerpoint/2010/main" val="383458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Kay</a:t>
            </a:r>
          </a:p>
          <a:p>
            <a:r>
              <a:rPr lang="en-US" sz="1800" dirty="0" smtClean="0"/>
              <a:t>Examples of Budget</a:t>
            </a:r>
            <a:r>
              <a:rPr lang="en-US" sz="1800" baseline="0" dirty="0" smtClean="0"/>
              <a:t> Information OBP is looking for.</a:t>
            </a:r>
            <a:endParaRPr lang="en-US" sz="1800" dirty="0" smtClean="0"/>
          </a:p>
        </p:txBody>
      </p:sp>
    </p:spTree>
    <p:extLst>
      <p:ext uri="{BB962C8B-B14F-4D97-AF65-F5344CB8AC3E}">
        <p14:creationId xmlns:p14="http://schemas.microsoft.com/office/powerpoint/2010/main" val="312994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r>
              <a:rPr lang="en-US" sz="1800" dirty="0" smtClean="0"/>
              <a:t>December is the time to let your business manager or Dean know what your funding needs are for the next fiscal year.</a:t>
            </a:r>
          </a:p>
          <a:p>
            <a:endParaRPr lang="en-US" sz="1800" dirty="0" smtClean="0"/>
          </a:p>
          <a:p>
            <a:r>
              <a:rPr lang="en-US" sz="1800" dirty="0" smtClean="0"/>
              <a:t>Budget Request Notices are sent to Deans</a:t>
            </a:r>
            <a:r>
              <a:rPr lang="en-US" sz="1800" baseline="0" dirty="0" smtClean="0"/>
              <a:t> and VPs</a:t>
            </a:r>
          </a:p>
          <a:p>
            <a:endParaRPr lang="en-US" sz="1800" baseline="0" dirty="0" smtClean="0"/>
          </a:p>
          <a:p>
            <a:r>
              <a:rPr lang="en-US" sz="1800" baseline="0" dirty="0" smtClean="0"/>
              <a:t>This information goes to the Deans/VPs via Department Heads, etc. and then the Dean/VPs determine what will be requested.</a:t>
            </a:r>
            <a:endParaRPr lang="en-US" sz="1800" dirty="0" smtClean="0"/>
          </a:p>
        </p:txBody>
      </p:sp>
    </p:spTree>
    <p:extLst>
      <p:ext uri="{BB962C8B-B14F-4D97-AF65-F5344CB8AC3E}">
        <p14:creationId xmlns:p14="http://schemas.microsoft.com/office/powerpoint/2010/main" val="2892744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r>
              <a:rPr lang="en-US" sz="1800" dirty="0" smtClean="0"/>
              <a:t>The Office of Budget and</a:t>
            </a:r>
            <a:r>
              <a:rPr lang="en-US" sz="1800" baseline="0" dirty="0" smtClean="0"/>
              <a:t> Planning does not make decisions regarding funding.  </a:t>
            </a:r>
          </a:p>
          <a:p>
            <a:endParaRPr lang="en-US" sz="1800" baseline="0" dirty="0" smtClean="0"/>
          </a:p>
          <a:p>
            <a:r>
              <a:rPr lang="en-US" sz="1800" baseline="0" dirty="0" smtClean="0"/>
              <a:t>OBP Collects the information</a:t>
            </a:r>
          </a:p>
          <a:p>
            <a:r>
              <a:rPr lang="en-US" sz="1800" baseline="0" dirty="0" smtClean="0"/>
              <a:t>Compiles the information for review</a:t>
            </a:r>
          </a:p>
          <a:p>
            <a:r>
              <a:rPr lang="en-US" sz="1800" baseline="0" dirty="0" smtClean="0"/>
              <a:t>Provides this information to the President.</a:t>
            </a:r>
          </a:p>
          <a:p>
            <a:endParaRPr lang="en-US" sz="1800" baseline="0" dirty="0" smtClean="0"/>
          </a:p>
          <a:p>
            <a:r>
              <a:rPr lang="en-US" sz="1800" baseline="0" dirty="0" smtClean="0"/>
              <a:t>The President determines what funding requests are most needed to advance the</a:t>
            </a:r>
          </a:p>
          <a:p>
            <a:r>
              <a:rPr lang="en-US" sz="1800" baseline="0" dirty="0" smtClean="0"/>
              <a:t>Universities’ Mission.</a:t>
            </a:r>
          </a:p>
        </p:txBody>
      </p:sp>
    </p:spTree>
    <p:extLst>
      <p:ext uri="{BB962C8B-B14F-4D97-AF65-F5344CB8AC3E}">
        <p14:creationId xmlns:p14="http://schemas.microsoft.com/office/powerpoint/2010/main" val="2807668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r>
              <a:rPr lang="en-US" sz="1800" dirty="0" smtClean="0"/>
              <a:t>In January, the</a:t>
            </a:r>
            <a:r>
              <a:rPr lang="en-US" sz="1800" baseline="0" dirty="0" smtClean="0"/>
              <a:t> Governor gives his State of the State Address</a:t>
            </a:r>
          </a:p>
          <a:p>
            <a:r>
              <a:rPr lang="en-US" sz="1800" baseline="0" dirty="0" smtClean="0"/>
              <a:t>The </a:t>
            </a:r>
            <a:r>
              <a:rPr lang="en-US" sz="1800" baseline="0" dirty="0" err="1" smtClean="0"/>
              <a:t>Governer’s</a:t>
            </a:r>
            <a:r>
              <a:rPr lang="en-US" sz="1800" baseline="0" dirty="0" smtClean="0"/>
              <a:t> budget initiatives are sent to the Legislature after the address</a:t>
            </a:r>
          </a:p>
          <a:p>
            <a:endParaRPr lang="en-US" sz="1800" baseline="0" dirty="0" smtClean="0"/>
          </a:p>
          <a:p>
            <a:pPr marL="342900" indent="-342900">
              <a:buFont typeface="Arial" panose="020B0604020202020204" pitchFamily="34" charset="0"/>
              <a:buChar char="•"/>
            </a:pPr>
            <a:r>
              <a:rPr lang="en-US" sz="1800" baseline="0" dirty="0" err="1" smtClean="0"/>
              <a:t>Governer’s</a:t>
            </a:r>
            <a:r>
              <a:rPr lang="en-US" sz="1800" baseline="0" dirty="0" smtClean="0"/>
              <a:t> budget suggestion is posted on the web</a:t>
            </a:r>
          </a:p>
          <a:p>
            <a:pPr marL="342900" indent="-342900">
              <a:buFont typeface="Arial" panose="020B0604020202020204" pitchFamily="34" charset="0"/>
              <a:buChar char="•"/>
            </a:pPr>
            <a:r>
              <a:rPr lang="en-US" sz="1800" baseline="0" dirty="0" smtClean="0"/>
              <a:t>The Legislature determines what and how much</a:t>
            </a:r>
          </a:p>
          <a:p>
            <a:pPr marL="342900" indent="-342900">
              <a:buFont typeface="Arial" panose="020B0604020202020204" pitchFamily="34" charset="0"/>
              <a:buChar char="•"/>
            </a:pPr>
            <a:r>
              <a:rPr lang="en-US" sz="1800" baseline="0" dirty="0" smtClean="0"/>
              <a:t>Can see what the </a:t>
            </a:r>
            <a:r>
              <a:rPr lang="en-US" sz="1800" baseline="0" dirty="0" err="1" smtClean="0"/>
              <a:t>Governer’s</a:t>
            </a:r>
            <a:r>
              <a:rPr lang="en-US" sz="1800" baseline="0" dirty="0" smtClean="0"/>
              <a:t> budget request is for higher </a:t>
            </a:r>
            <a:r>
              <a:rPr lang="en-US" sz="1800" baseline="0" dirty="0" err="1" smtClean="0"/>
              <a:t>ed</a:t>
            </a:r>
            <a:r>
              <a:rPr lang="en-US" sz="1800" baseline="0" dirty="0" smtClean="0"/>
              <a:t> but the legislature will determine the actual amount</a:t>
            </a:r>
          </a:p>
          <a:p>
            <a:pPr marL="342900" indent="-342900">
              <a:buFont typeface="Arial" panose="020B0604020202020204" pitchFamily="34" charset="0"/>
              <a:buChar char="•"/>
            </a:pPr>
            <a:r>
              <a:rPr lang="en-US" sz="1800" baseline="0" dirty="0" smtClean="0"/>
              <a:t>The University is trying to put together the budget for the next fiscal year using information that is uncertain</a:t>
            </a:r>
            <a:endParaRPr lang="en-US" sz="1800" dirty="0" smtClean="0"/>
          </a:p>
        </p:txBody>
      </p:sp>
    </p:spTree>
    <p:extLst>
      <p:ext uri="{BB962C8B-B14F-4D97-AF65-F5344CB8AC3E}">
        <p14:creationId xmlns:p14="http://schemas.microsoft.com/office/powerpoint/2010/main" val="134389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pPr marL="342900" indent="-342900">
              <a:buFont typeface="Arial" panose="020B0604020202020204" pitchFamily="34" charset="0"/>
              <a:buChar char="•"/>
            </a:pPr>
            <a:r>
              <a:rPr lang="en-US" sz="1800" baseline="0" dirty="0" smtClean="0"/>
              <a:t>Employee evaluations for </a:t>
            </a:r>
            <a:r>
              <a:rPr lang="en-US" sz="1800" dirty="0" smtClean="0"/>
              <a:t>Human Resources </a:t>
            </a:r>
            <a:r>
              <a:rPr lang="en-US" sz="1800" baseline="0" dirty="0" smtClean="0"/>
              <a:t>deadline is March 1</a:t>
            </a:r>
            <a:r>
              <a:rPr lang="en-US" sz="1800" baseline="30000" dirty="0" smtClean="0"/>
              <a:t>st</a:t>
            </a:r>
            <a:r>
              <a:rPr lang="en-US" sz="1800" baseline="0" dirty="0" smtClean="0"/>
              <a:t> </a:t>
            </a:r>
          </a:p>
          <a:p>
            <a:pPr marL="342900" indent="-342900">
              <a:buFont typeface="Arial" panose="020B0604020202020204" pitchFamily="34" charset="0"/>
              <a:buChar char="•"/>
            </a:pPr>
            <a:r>
              <a:rPr lang="en-US" sz="1800" baseline="0" dirty="0" smtClean="0"/>
              <a:t>Evaluations feed into the CEC (Change in Employee Compensation) process. </a:t>
            </a:r>
          </a:p>
          <a:p>
            <a:pPr marL="0" indent="0">
              <a:buFont typeface="Arial" panose="020B0604020202020204" pitchFamily="34" charset="0"/>
              <a:buNone/>
            </a:pPr>
            <a:r>
              <a:rPr lang="en-US" sz="1800" baseline="0" dirty="0" smtClean="0"/>
              <a:t>	Note:  If position has base appropriated funding Central covers the increase.  </a:t>
            </a:r>
          </a:p>
          <a:p>
            <a:pPr marL="0" indent="0">
              <a:buFont typeface="Arial" panose="020B0604020202020204" pitchFamily="34" charset="0"/>
              <a:buNone/>
            </a:pPr>
            <a:r>
              <a:rPr lang="en-US" sz="1800" baseline="0" dirty="0" smtClean="0"/>
              <a:t>	If any part of position budget is unfunded-the department covers the increase.</a:t>
            </a:r>
          </a:p>
          <a:p>
            <a:pPr marL="0" indent="0">
              <a:buFont typeface="Arial" panose="020B0604020202020204" pitchFamily="34" charset="0"/>
              <a:buNone/>
            </a:pPr>
            <a:r>
              <a:rPr lang="en-US" sz="1800" baseline="0" dirty="0" smtClean="0"/>
              <a:t>	Includes increase in CEC and fringe benefits on the unfunded portion.</a:t>
            </a:r>
          </a:p>
          <a:p>
            <a:pPr marL="342900" indent="-342900">
              <a:buFont typeface="Arial" panose="020B0604020202020204" pitchFamily="34" charset="0"/>
              <a:buChar char="•"/>
            </a:pPr>
            <a:r>
              <a:rPr lang="en-US" sz="1800" baseline="0" dirty="0" smtClean="0"/>
              <a:t>Student Fee Hearings take place in February which determine where part of student tuition is spent.</a:t>
            </a:r>
          </a:p>
          <a:p>
            <a:pPr marL="342900" indent="-342900">
              <a:buFont typeface="Arial" panose="020B0604020202020204" pitchFamily="34" charset="0"/>
              <a:buChar char="•"/>
            </a:pPr>
            <a:r>
              <a:rPr lang="en-US" sz="1800" baseline="0" dirty="0" smtClean="0"/>
              <a:t>Budget Requests are due to be returned to the Office of Budget and Planning.</a:t>
            </a:r>
            <a:endParaRPr lang="en-US" sz="1800" dirty="0" smtClean="0"/>
          </a:p>
        </p:txBody>
      </p:sp>
    </p:spTree>
    <p:extLst>
      <p:ext uri="{BB962C8B-B14F-4D97-AF65-F5344CB8AC3E}">
        <p14:creationId xmlns:p14="http://schemas.microsoft.com/office/powerpoint/2010/main" val="1466037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r>
              <a:rPr lang="en-US" sz="1800" dirty="0" smtClean="0"/>
              <a:t>March</a:t>
            </a:r>
            <a:r>
              <a:rPr lang="en-US" sz="1800" baseline="0" dirty="0" smtClean="0"/>
              <a:t> is one of the busiest months in the Office of Budget and Planning.</a:t>
            </a:r>
          </a:p>
          <a:p>
            <a:r>
              <a:rPr lang="en-US" sz="1800" baseline="0" dirty="0" smtClean="0"/>
              <a:t>DEADLINES-----MARCH 29, 2019  For changes to show in the FY20 Budget Book</a:t>
            </a:r>
          </a:p>
          <a:p>
            <a:endParaRPr lang="en-US" sz="1800" baseline="0" dirty="0" smtClean="0"/>
          </a:p>
          <a:p>
            <a:pPr marL="342900" indent="-342900">
              <a:buFont typeface="Arial" panose="020B0604020202020204" pitchFamily="34" charset="0"/>
              <a:buChar char="•"/>
            </a:pPr>
            <a:r>
              <a:rPr lang="en-US" sz="1800" baseline="0" dirty="0" smtClean="0"/>
              <a:t>Last day to submit FY19 Permanent Budget Transfers</a:t>
            </a:r>
          </a:p>
          <a:p>
            <a:pPr marL="342900" indent="-342900">
              <a:buFont typeface="Arial" panose="020B0604020202020204" pitchFamily="34" charset="0"/>
              <a:buChar char="•"/>
            </a:pPr>
            <a:r>
              <a:rPr lang="en-US" sz="1800" baseline="0" dirty="0" smtClean="0"/>
              <a:t>Last day for OBP to receive EAF/TALEO hiring actions</a:t>
            </a:r>
          </a:p>
          <a:p>
            <a:endParaRPr lang="en-US" sz="1800" baseline="0" dirty="0" smtClean="0"/>
          </a:p>
          <a:p>
            <a:r>
              <a:rPr lang="en-US" sz="1800" baseline="0" dirty="0" smtClean="0"/>
              <a:t>Employee actions (EAFs/TALEO) will still be received and processed after March 29</a:t>
            </a:r>
          </a:p>
          <a:p>
            <a:r>
              <a:rPr lang="en-US" sz="1800" baseline="0" dirty="0" smtClean="0"/>
              <a:t>Just not guaranteed to be reflected in the FY20 Budget Book</a:t>
            </a:r>
          </a:p>
        </p:txBody>
      </p:sp>
    </p:spTree>
    <p:extLst>
      <p:ext uri="{BB962C8B-B14F-4D97-AF65-F5344CB8AC3E}">
        <p14:creationId xmlns:p14="http://schemas.microsoft.com/office/powerpoint/2010/main" val="11975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Irene</a:t>
            </a:r>
            <a:endParaRPr lang="en-US" dirty="0"/>
          </a:p>
          <a:p>
            <a:endParaRPr lang="en-US" dirty="0"/>
          </a:p>
          <a:p>
            <a:r>
              <a:rPr lang="en-US" sz="1800" dirty="0"/>
              <a:t>Find our webpage</a:t>
            </a:r>
            <a:r>
              <a:rPr lang="en-US" sz="1800" baseline="0" dirty="0"/>
              <a:t> in the A-Z Index – Search: Budget Office or at vpfa.boisestate.edu/budget-and-planning</a:t>
            </a:r>
            <a:endParaRPr lang="en-US" sz="1800" dirty="0"/>
          </a:p>
          <a:p>
            <a:pPr marL="342900" indent="-342900">
              <a:buFont typeface="Arial" panose="020B0604020202020204" pitchFamily="34" charset="0"/>
              <a:buChar char="•"/>
            </a:pPr>
            <a:r>
              <a:rPr lang="en-US" sz="1800" dirty="0"/>
              <a:t>Communications &amp; Updates- Request to be on the </a:t>
            </a:r>
            <a:r>
              <a:rPr lang="en-US" sz="1800" b="0" i="0" dirty="0">
                <a:effectLst/>
                <a:latin typeface="+mn-lt"/>
                <a:ea typeface="+mn-ea"/>
                <a:cs typeface="+mn-cs"/>
                <a:sym typeface="Verdana"/>
              </a:rPr>
              <a:t>Google Group [BSU_Budget].</a:t>
            </a:r>
          </a:p>
          <a:p>
            <a:pPr marL="342900" indent="-342900">
              <a:buFont typeface="Arial" panose="020B0604020202020204" pitchFamily="34" charset="0"/>
              <a:buChar char="•"/>
            </a:pPr>
            <a:r>
              <a:rPr lang="en-US" sz="1800" b="0" i="0" dirty="0">
                <a:effectLst/>
                <a:latin typeface="+mn-lt"/>
                <a:ea typeface="+mn-ea"/>
                <a:cs typeface="+mn-cs"/>
                <a:sym typeface="Verdana"/>
              </a:rPr>
              <a:t>Budget Books</a:t>
            </a:r>
          </a:p>
          <a:p>
            <a:pPr marL="342900" indent="-342900">
              <a:buFont typeface="Arial" panose="020B0604020202020204" pitchFamily="34" charset="0"/>
              <a:buChar char="•"/>
            </a:pPr>
            <a:r>
              <a:rPr lang="en-US" sz="1800" b="0" i="0" dirty="0">
                <a:effectLst/>
                <a:latin typeface="+mn-lt"/>
                <a:ea typeface="+mn-ea"/>
                <a:cs typeface="+mn-cs"/>
                <a:sym typeface="Verdana"/>
              </a:rPr>
              <a:t>Fringe Benefit Rates</a:t>
            </a:r>
          </a:p>
          <a:p>
            <a:pPr marL="342900" indent="-342900">
              <a:buFont typeface="Arial" panose="020B0604020202020204" pitchFamily="34" charset="0"/>
              <a:buChar char="•"/>
            </a:pPr>
            <a:r>
              <a:rPr lang="en-US" sz="1800" b="0" i="0" dirty="0">
                <a:effectLst/>
                <a:latin typeface="+mn-lt"/>
                <a:ea typeface="+mn-ea"/>
                <a:cs typeface="+mn-cs"/>
                <a:sym typeface="Verdana"/>
              </a:rPr>
              <a:t>Employment Dates</a:t>
            </a:r>
          </a:p>
          <a:p>
            <a:pPr marL="342900" indent="-342900">
              <a:buFont typeface="Arial" panose="020B0604020202020204" pitchFamily="34" charset="0"/>
              <a:buChar char="•"/>
            </a:pPr>
            <a:r>
              <a:rPr lang="en-US" sz="1800" dirty="0"/>
              <a:t>Budget Protocols</a:t>
            </a:r>
            <a:r>
              <a:rPr lang="en-US" sz="1800" baseline="0" dirty="0"/>
              <a:t> &amp; Policies (Budget Transfers matrices, Budget Deficit Resolution, Guidelines for Appropriated Position Funding Regular Units)</a:t>
            </a:r>
          </a:p>
          <a:p>
            <a:pPr marL="342900" indent="-342900">
              <a:buFont typeface="Arial" panose="020B0604020202020204" pitchFamily="34" charset="0"/>
              <a:buChar char="•"/>
            </a:pPr>
            <a:r>
              <a:rPr lang="en-US" sz="1800" baseline="0" dirty="0"/>
              <a:t>BB 2.0</a:t>
            </a:r>
          </a:p>
          <a:p>
            <a:pPr marL="342900" indent="-342900">
              <a:buFont typeface="Arial" panose="020B0604020202020204" pitchFamily="34" charset="0"/>
              <a:buChar char="•"/>
            </a:pPr>
            <a:r>
              <a:rPr lang="en-US" sz="1800" baseline="0" dirty="0"/>
              <a:t>Forms &amp; Job Aids – SFR, MOA, Budget Transfer template- job aids</a:t>
            </a:r>
          </a:p>
          <a:p>
            <a:pPr marL="342900" indent="-342900">
              <a:buFont typeface="Arial" panose="020B0604020202020204" pitchFamily="34" charset="0"/>
              <a:buChar char="•"/>
            </a:pPr>
            <a:r>
              <a:rPr lang="en-US" sz="1800" baseline="0" dirty="0"/>
              <a:t>Contact Information – meet your budget team, areas of responsibility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9244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Kay</a:t>
            </a:r>
          </a:p>
          <a:p>
            <a:endParaRPr lang="en-US" sz="1600" dirty="0" smtClean="0"/>
          </a:p>
          <a:p>
            <a:r>
              <a:rPr lang="en-US" sz="1600" dirty="0" smtClean="0"/>
              <a:t>Reallocation</a:t>
            </a:r>
            <a:r>
              <a:rPr lang="en-US" sz="1600" baseline="0" dirty="0" smtClean="0"/>
              <a:t> Spreadsheets go out to Campus.</a:t>
            </a:r>
          </a:p>
          <a:p>
            <a:endParaRPr lang="en-US" sz="1600" baseline="0" dirty="0" smtClean="0"/>
          </a:p>
          <a:p>
            <a:r>
              <a:rPr lang="en-US" sz="1600" baseline="0" dirty="0" smtClean="0"/>
              <a:t>If your department’s base budget needs to change, complete this form.</a:t>
            </a:r>
          </a:p>
          <a:p>
            <a:r>
              <a:rPr lang="en-US" sz="1600" baseline="0" dirty="0" smtClean="0"/>
              <a:t>(Cannot move position budget on this form)</a:t>
            </a:r>
          </a:p>
          <a:p>
            <a:endParaRPr lang="en-US" sz="1600" baseline="0" dirty="0" smtClean="0"/>
          </a:p>
          <a:p>
            <a:r>
              <a:rPr lang="en-US" sz="1600" baseline="0" dirty="0" smtClean="0"/>
              <a:t>These changes will be reflected in OFC’s original budget load.</a:t>
            </a:r>
          </a:p>
        </p:txBody>
      </p:sp>
    </p:spTree>
    <p:extLst>
      <p:ext uri="{BB962C8B-B14F-4D97-AF65-F5344CB8AC3E}">
        <p14:creationId xmlns:p14="http://schemas.microsoft.com/office/powerpoint/2010/main" val="3400382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Kay</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A large number of </a:t>
            </a:r>
            <a:r>
              <a:rPr kumimoji="0" lang="en-US" sz="1600" b="0" i="0" u="none" strike="noStrike" cap="none" spc="0" normalizeH="0" baseline="0" dirty="0">
                <a:ln>
                  <a:noFill/>
                </a:ln>
                <a:solidFill>
                  <a:srgbClr val="000000"/>
                </a:solidFill>
                <a:effectLst/>
                <a:uFillTx/>
                <a:latin typeface="+mn-lt"/>
                <a:ea typeface="+mn-ea"/>
                <a:cs typeface="+mn-cs"/>
                <a:sym typeface="Gotham"/>
              </a:rPr>
              <a:t>budget transfers throughout the </a:t>
            </a:r>
            <a:r>
              <a:rPr kumimoji="0" lang="en-US" sz="1600" b="0" i="0" u="none" strike="noStrike" cap="none" spc="0" normalizeH="0" baseline="0" dirty="0" smtClean="0">
                <a:ln>
                  <a:noFill/>
                </a:ln>
                <a:solidFill>
                  <a:srgbClr val="000000"/>
                </a:solidFill>
                <a:effectLst/>
                <a:uFillTx/>
                <a:latin typeface="+mn-lt"/>
                <a:ea typeface="+mn-ea"/>
                <a:cs typeface="+mn-cs"/>
                <a:sym typeface="Gotham"/>
              </a:rPr>
              <a:t>year</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Determine if there needs to be an adjustment</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This can be accomplished on the Reallocation Sheets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Combine transfers when possible</a:t>
            </a:r>
          </a:p>
          <a:p>
            <a:pPr marL="0" marR="0" indent="0" algn="l"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smtClean="0">
              <a:ln>
                <a:noFill/>
              </a:ln>
              <a:solidFill>
                <a:srgbClr val="000000"/>
              </a:solidFill>
              <a:effectLst/>
              <a:uFillTx/>
              <a:latin typeface="+mn-lt"/>
              <a:ea typeface="+mn-ea"/>
              <a:cs typeface="+mn-cs"/>
              <a:sym typeface="Gotham"/>
            </a:endParaRPr>
          </a:p>
          <a:p>
            <a:pPr marL="0" marR="0" indent="0" algn="l"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Transfers can still be submitted and to move budget when necessary. </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Gotham"/>
              </a:rPr>
              <a:t>Example:  Funding a new position or other salary increases</a:t>
            </a:r>
            <a:endParaRPr kumimoji="0" lang="en-US" sz="1600" b="0" i="0" u="none" strike="noStrike" cap="none" spc="0" normalizeH="0" baseline="0" dirty="0">
              <a:ln>
                <a:noFill/>
              </a:ln>
              <a:solidFill>
                <a:srgbClr val="000000"/>
              </a:solidFill>
              <a:effectLst/>
              <a:uFillTx/>
              <a:latin typeface="+mn-lt"/>
              <a:ea typeface="+mn-ea"/>
              <a:cs typeface="+mn-cs"/>
              <a:sym typeface="Gotham"/>
            </a:endParaRPr>
          </a:p>
        </p:txBody>
      </p:sp>
    </p:spTree>
    <p:extLst>
      <p:ext uri="{BB962C8B-B14F-4D97-AF65-F5344CB8AC3E}">
        <p14:creationId xmlns:p14="http://schemas.microsoft.com/office/powerpoint/2010/main" val="1955549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endParaRPr lang="en-US" sz="1800" dirty="0" smtClean="0"/>
          </a:p>
          <a:p>
            <a:r>
              <a:rPr lang="en-US" sz="1800" baseline="0" dirty="0" smtClean="0"/>
              <a:t>The Office of Budget and Planning is responsible for submitting the University’s Budget to the State Board Of Education.  Remember earlier when it was mentioned that the Legislature announces the budget sometime in March/April.  The budget request to SBOE is due May 10.  Lots of fine tuning going on here.  This is when the President knows how much additional budget will be available.</a:t>
            </a:r>
          </a:p>
          <a:p>
            <a:endParaRPr lang="en-US" sz="1800" baseline="0" dirty="0" smtClean="0"/>
          </a:p>
          <a:p>
            <a:r>
              <a:rPr lang="en-US" sz="1800" baseline="0" dirty="0" smtClean="0"/>
              <a:t>Contracts Professional Staff and Faculty are issued. </a:t>
            </a:r>
          </a:p>
          <a:p>
            <a:r>
              <a:rPr lang="en-US" sz="1800" baseline="0" dirty="0" smtClean="0"/>
              <a:t>Contracts are delivered business manager who in turns sends them to the employee for signature, then collects and sends them to HR.</a:t>
            </a:r>
            <a:endParaRPr lang="en-US" sz="1800" dirty="0"/>
          </a:p>
        </p:txBody>
      </p:sp>
    </p:spTree>
    <p:extLst>
      <p:ext uri="{BB962C8B-B14F-4D97-AF65-F5344CB8AC3E}">
        <p14:creationId xmlns:p14="http://schemas.microsoft.com/office/powerpoint/2010/main" val="3971452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Kay</a:t>
            </a:r>
          </a:p>
          <a:p>
            <a:r>
              <a:rPr lang="en-US" sz="1800" dirty="0" smtClean="0"/>
              <a:t>June is the fiscal year end </a:t>
            </a:r>
          </a:p>
          <a:p>
            <a:endParaRPr lang="en-US" sz="1800" dirty="0" smtClean="0"/>
          </a:p>
          <a:p>
            <a:r>
              <a:rPr lang="en-US" sz="1800" dirty="0" smtClean="0"/>
              <a:t>The Office</a:t>
            </a:r>
            <a:r>
              <a:rPr lang="en-US" sz="1800" baseline="0" dirty="0" smtClean="0"/>
              <a:t> of Budget and Planning is</a:t>
            </a:r>
          </a:p>
          <a:p>
            <a:pPr marL="285750" indent="-285750">
              <a:buFont typeface="Arial" panose="020B0604020202020204" pitchFamily="34" charset="0"/>
              <a:buChar char="•"/>
            </a:pPr>
            <a:r>
              <a:rPr lang="en-US" sz="1800" baseline="0" dirty="0" smtClean="0"/>
              <a:t>Finalizing budgets for upload into OFC</a:t>
            </a:r>
          </a:p>
          <a:p>
            <a:pPr marL="285750" indent="-285750">
              <a:buFont typeface="Arial" panose="020B0604020202020204" pitchFamily="34" charset="0"/>
              <a:buChar char="•"/>
            </a:pPr>
            <a:r>
              <a:rPr lang="en-US" sz="1800" baseline="0" dirty="0" smtClean="0"/>
              <a:t>Wrapping up any outstanding items/activities</a:t>
            </a:r>
          </a:p>
          <a:p>
            <a:pPr marL="285750" indent="-285750">
              <a:buFont typeface="Arial" panose="020B0604020202020204" pitchFamily="34" charset="0"/>
              <a:buChar char="•"/>
            </a:pPr>
            <a:endParaRPr lang="en-US" sz="1800" baseline="0" dirty="0" smtClean="0"/>
          </a:p>
          <a:p>
            <a:pPr marL="0" indent="0">
              <a:buFont typeface="Arial" panose="020B0604020202020204" pitchFamily="34" charset="0"/>
              <a:buNone/>
            </a:pPr>
            <a:r>
              <a:rPr lang="en-US" sz="1800" baseline="0" dirty="0" smtClean="0"/>
              <a:t>Budget Office working on updating the Budget Desk Manual  we hope to have this available on our web site.  If you are a </a:t>
            </a:r>
            <a:r>
              <a:rPr lang="en-US" sz="1800" baseline="0" dirty="0" err="1" smtClean="0"/>
              <a:t>BSU_Budget</a:t>
            </a:r>
            <a:r>
              <a:rPr lang="en-US" sz="1800" baseline="0" dirty="0" smtClean="0"/>
              <a:t> group member, you will receive a notice when this happens.  If you are not a member of the group, please email budgetandplanning@boisestate.edu and request to be added.</a:t>
            </a:r>
          </a:p>
          <a:p>
            <a:pPr marL="0" indent="0">
              <a:buFont typeface="Arial" panose="020B0604020202020204" pitchFamily="34" charset="0"/>
              <a:buNone/>
            </a:pPr>
            <a:endParaRPr lang="en-US" sz="1800" baseline="0" dirty="0" smtClean="0"/>
          </a:p>
          <a:p>
            <a:pPr marL="0" indent="0">
              <a:buFont typeface="Arial" panose="020B0604020202020204" pitchFamily="34" charset="0"/>
              <a:buNone/>
            </a:pPr>
            <a:r>
              <a:rPr lang="en-US" sz="1800" baseline="0" dirty="0" smtClean="0"/>
              <a:t>Turn over to Stephanie</a:t>
            </a:r>
            <a:endParaRPr lang="en-US" sz="1800" dirty="0" smtClean="0"/>
          </a:p>
        </p:txBody>
      </p:sp>
    </p:spTree>
    <p:extLst>
      <p:ext uri="{BB962C8B-B14F-4D97-AF65-F5344CB8AC3E}">
        <p14:creationId xmlns:p14="http://schemas.microsoft.com/office/powerpoint/2010/main" val="31856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Tree>
    <p:extLst>
      <p:ext uri="{BB962C8B-B14F-4D97-AF65-F5344CB8AC3E}">
        <p14:creationId xmlns:p14="http://schemas.microsoft.com/office/powerpoint/2010/main" val="2051638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a:p>
            <a:r>
              <a:rPr lang="en-US" dirty="0"/>
              <a:t>-Show Dashboard Reports talk about wildcards</a:t>
            </a:r>
          </a:p>
          <a:p>
            <a:pPr marL="342900" indent="-342900">
              <a:buFontTx/>
              <a:buChar char="-"/>
            </a:pPr>
            <a:r>
              <a:rPr lang="en-US" dirty="0"/>
              <a:t>B v A pivot- have an example ready.  Show them the hierarchy/ Talk about naming</a:t>
            </a:r>
          </a:p>
          <a:p>
            <a:pPr marL="342900" indent="-342900">
              <a:buFontTx/>
              <a:buChar char="-"/>
            </a:pPr>
            <a:r>
              <a:rPr lang="en-US" dirty="0"/>
              <a:t>Show example of Reports I send out.  Level I send to.</a:t>
            </a:r>
          </a:p>
          <a:p>
            <a:pPr marL="342900" indent="-342900">
              <a:buFontTx/>
              <a:buChar char="-"/>
            </a:pPr>
            <a:r>
              <a:rPr lang="en-US" dirty="0"/>
              <a:t>Show where to find COA </a:t>
            </a:r>
            <a:r>
              <a:rPr lang="en-US" dirty="0" err="1"/>
              <a:t>maint</a:t>
            </a:r>
            <a:r>
              <a:rPr lang="en-US" dirty="0"/>
              <a:t> form currently is- moving to Smart Sheets soon.</a:t>
            </a:r>
          </a:p>
          <a:p>
            <a:pPr marL="342900" indent="-342900">
              <a:buFontTx/>
              <a:buChar char="-"/>
            </a:pPr>
            <a:r>
              <a:rPr lang="en-US" dirty="0"/>
              <a:t>Approvals- talk about how ours work</a:t>
            </a:r>
          </a:p>
          <a:p>
            <a:pPr marL="342900" indent="-342900">
              <a:buFontTx/>
              <a:buChar char="-"/>
            </a:pPr>
            <a:r>
              <a:rPr lang="en-US" dirty="0"/>
              <a:t>What do they use/need</a:t>
            </a:r>
          </a:p>
          <a:p>
            <a:pPr marL="342900" indent="-342900">
              <a:buFontTx/>
              <a:buChar char="-"/>
            </a:pPr>
            <a:endParaRPr lang="en-US" dirty="0"/>
          </a:p>
          <a:p>
            <a:pPr marL="342900" indent="-342900">
              <a:buFontTx/>
              <a:buChar char="-"/>
            </a:pPr>
            <a:r>
              <a:rPr lang="en-US" dirty="0"/>
              <a:t>Coming- DW report</a:t>
            </a:r>
          </a:p>
          <a:p>
            <a:pPr marL="342900" indent="-342900">
              <a:buFontTx/>
              <a:buChar char="-"/>
            </a:pPr>
            <a:r>
              <a:rPr lang="en-US" dirty="0"/>
              <a:t>Transfer Tracking</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2541142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Tree>
    <p:extLst>
      <p:ext uri="{BB962C8B-B14F-4D97-AF65-F5344CB8AC3E}">
        <p14:creationId xmlns:p14="http://schemas.microsoft.com/office/powerpoint/2010/main" val="93793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 – welcome to best practices!  This part</a:t>
            </a:r>
            <a:r>
              <a:rPr lang="en-US" sz="1800" baseline="0" dirty="0" smtClean="0"/>
              <a:t> of the presentation will be an overview of things you will need to know throughout the year, which includes some deadlines and how-to’s.  We will also have a desk manual available on our website toward the end of December.  Thank you to Kay Trotter for updating this document.  It includes a lot of detail that will be helpful for you at your desks.</a:t>
            </a:r>
            <a:endParaRPr lang="en-US" sz="1800" dirty="0"/>
          </a:p>
        </p:txBody>
      </p:sp>
    </p:spTree>
    <p:extLst>
      <p:ext uri="{BB962C8B-B14F-4D97-AF65-F5344CB8AC3E}">
        <p14:creationId xmlns:p14="http://schemas.microsoft.com/office/powerpoint/2010/main" val="239394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a:t>
            </a:r>
          </a:p>
          <a:p>
            <a:r>
              <a:rPr lang="en-US" sz="1800" dirty="0" smtClean="0"/>
              <a:t>So,</a:t>
            </a:r>
            <a:r>
              <a:rPr lang="en-US" sz="1800" baseline="0" dirty="0" smtClean="0"/>
              <a:t> let’s get started.  The fiscal year which runs from July 1 to June 30</a:t>
            </a:r>
            <a:r>
              <a:rPr lang="en-US" sz="1800" baseline="30000" dirty="0" smtClean="0"/>
              <a:t>th</a:t>
            </a:r>
            <a:r>
              <a:rPr lang="en-US" sz="1800" baseline="0" dirty="0" smtClean="0"/>
              <a:t> begins and budgets are loaded into OFC.</a:t>
            </a:r>
          </a:p>
          <a:p>
            <a:r>
              <a:rPr lang="en-US" sz="1800" baseline="0" dirty="0" smtClean="0"/>
              <a:t>Here’s where your budget comes from:</a:t>
            </a:r>
          </a:p>
          <a:p>
            <a:r>
              <a:rPr lang="en-US" sz="1800" baseline="0" dirty="0" smtClean="0"/>
              <a:t>Appropriated – State of Idaho appropriations</a:t>
            </a:r>
          </a:p>
          <a:p>
            <a:r>
              <a:rPr lang="en-US" sz="1800" baseline="0" dirty="0" smtClean="0"/>
              <a:t>Local – Revenue or fund balance transfers from another local fund source</a:t>
            </a:r>
          </a:p>
          <a:p>
            <a:r>
              <a:rPr lang="en-US" sz="1800" baseline="0" dirty="0" smtClean="0"/>
              <a:t>Grants – are managed by the Office of Sponsored Projects and are typically from grants from Federal or State funds but may be from other sources as well.</a:t>
            </a:r>
          </a:p>
          <a:p>
            <a:r>
              <a:rPr lang="en-US" sz="1800" baseline="0" dirty="0" smtClean="0"/>
              <a:t>Auxiliary – are self support entities that can use either auxiliary funds or local funds from revenue.</a:t>
            </a:r>
            <a:endParaRPr lang="en-US" sz="1800" dirty="0"/>
          </a:p>
        </p:txBody>
      </p:sp>
    </p:spTree>
    <p:extLst>
      <p:ext uri="{BB962C8B-B14F-4D97-AF65-F5344CB8AC3E}">
        <p14:creationId xmlns:p14="http://schemas.microsoft.com/office/powerpoint/2010/main" val="124069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a:t>
            </a:r>
            <a:endParaRPr lang="en-US" sz="1800" dirty="0"/>
          </a:p>
          <a:p>
            <a:endParaRPr lang="en-US" sz="1800" dirty="0"/>
          </a:p>
          <a:p>
            <a:r>
              <a:rPr lang="en-US" sz="1800" dirty="0"/>
              <a:t>This table shows you how</a:t>
            </a:r>
            <a:r>
              <a:rPr lang="en-US" sz="1800" baseline="0" dirty="0"/>
              <a:t> Boise State gets different types of funding and from a very high level and who makes funding decisions.</a:t>
            </a:r>
            <a:endParaRPr lang="en-US" sz="1800" dirty="0"/>
          </a:p>
        </p:txBody>
      </p:sp>
    </p:spTree>
    <p:extLst>
      <p:ext uri="{BB962C8B-B14F-4D97-AF65-F5344CB8AC3E}">
        <p14:creationId xmlns:p14="http://schemas.microsoft.com/office/powerpoint/2010/main" val="237182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a:t>
            </a:r>
          </a:p>
          <a:p>
            <a:r>
              <a:rPr lang="en-US" sz="1800" dirty="0" smtClean="0"/>
              <a:t>This </a:t>
            </a:r>
            <a:r>
              <a:rPr lang="en-US" sz="1800" dirty="0"/>
              <a:t>is a sample of what your appropriated budget might look like with budgeted roll up accounts.</a:t>
            </a:r>
          </a:p>
          <a:p>
            <a:endParaRPr lang="en-US" sz="1800" dirty="0"/>
          </a:p>
          <a:p>
            <a:r>
              <a:rPr lang="en-US" sz="1800" dirty="0"/>
              <a:t>Explain</a:t>
            </a:r>
            <a:r>
              <a:rPr lang="en-US" sz="1800" baseline="0" dirty="0"/>
              <a:t> the rollup categories.</a:t>
            </a:r>
            <a:endParaRPr lang="en-US" sz="1800" dirty="0"/>
          </a:p>
        </p:txBody>
      </p:sp>
    </p:spTree>
    <p:extLst>
      <p:ext uri="{BB962C8B-B14F-4D97-AF65-F5344CB8AC3E}">
        <p14:creationId xmlns:p14="http://schemas.microsoft.com/office/powerpoint/2010/main" val="357671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Gay</a:t>
            </a:r>
          </a:p>
          <a:p>
            <a:r>
              <a:rPr lang="en-US" sz="1800" dirty="0" smtClean="0"/>
              <a:t>You</a:t>
            </a:r>
            <a:r>
              <a:rPr lang="en-US" sz="1800" baseline="0" dirty="0" smtClean="0"/>
              <a:t> can run a budget account analysis report (reports will be shown later) and it will help you identify all the cost centers associated with your department number.  So, just a refresher, OFC accounts are fund, department, and cost center which is sometimes referred to as FDCC.  The coding identifies where the funds came from.  There have been both </a:t>
            </a:r>
            <a:r>
              <a:rPr lang="en-US" sz="1800" baseline="0" dirty="0"/>
              <a:t>permanent </a:t>
            </a:r>
            <a:r>
              <a:rPr lang="en-US" sz="1800" baseline="0" dirty="0" smtClean="0"/>
              <a:t>PTT and </a:t>
            </a:r>
            <a:r>
              <a:rPr lang="en-US" sz="1800" baseline="0" dirty="0"/>
              <a:t>one time budget </a:t>
            </a:r>
            <a:r>
              <a:rPr lang="en-US" sz="1800" baseline="0" dirty="0" smtClean="0"/>
              <a:t>transfers OTT </a:t>
            </a:r>
            <a:r>
              <a:rPr lang="en-US" sz="1800" baseline="0" dirty="0"/>
              <a:t>processed to move budget in this </a:t>
            </a:r>
            <a:r>
              <a:rPr lang="en-US" sz="1800" baseline="0" dirty="0" smtClean="0"/>
              <a:t>department. The </a:t>
            </a:r>
            <a:r>
              <a:rPr lang="en-US" sz="1800" baseline="0" dirty="0"/>
              <a:t>ORG is the original base budget </a:t>
            </a:r>
            <a:r>
              <a:rPr lang="en-US" sz="1800" baseline="0" dirty="0" smtClean="0"/>
              <a:t>load.  CFD is </a:t>
            </a:r>
            <a:r>
              <a:rPr lang="en-US" sz="1800" baseline="0" dirty="0" err="1" smtClean="0"/>
              <a:t>carryforward</a:t>
            </a:r>
            <a:r>
              <a:rPr lang="en-US" sz="1800" baseline="0" dirty="0" smtClean="0"/>
              <a:t> and we will explain </a:t>
            </a:r>
            <a:r>
              <a:rPr lang="en-US" sz="1800" baseline="0" dirty="0" err="1" smtClean="0"/>
              <a:t>carryforward</a:t>
            </a:r>
            <a:r>
              <a:rPr lang="en-US" sz="1800" baseline="0" dirty="0" smtClean="0"/>
              <a:t> funds next.</a:t>
            </a:r>
            <a:endParaRPr lang="en-US" sz="1800" dirty="0"/>
          </a:p>
        </p:txBody>
      </p:sp>
    </p:spTree>
    <p:extLst>
      <p:ext uri="{BB962C8B-B14F-4D97-AF65-F5344CB8AC3E}">
        <p14:creationId xmlns:p14="http://schemas.microsoft.com/office/powerpoint/2010/main" val="35944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Gay</a:t>
            </a:r>
          </a:p>
          <a:p>
            <a:r>
              <a:rPr lang="en-US" sz="1800" dirty="0" smtClean="0"/>
              <a:t>Moving on to August – this is the month that </a:t>
            </a:r>
            <a:r>
              <a:rPr lang="en-US" sz="1800" dirty="0" err="1" smtClean="0"/>
              <a:t>carryforward</a:t>
            </a:r>
            <a:r>
              <a:rPr lang="en-US" sz="1800" dirty="0" smtClean="0"/>
              <a:t> funds are posted.  They are posted with a journal date of July 1</a:t>
            </a:r>
            <a:r>
              <a:rPr lang="en-US" sz="1800" baseline="30000" dirty="0" smtClean="0"/>
              <a:t>st</a:t>
            </a:r>
            <a:r>
              <a:rPr lang="en-US" sz="1800" dirty="0" smtClean="0"/>
              <a:t>, but done in August because we need to wait for year end to close before the</a:t>
            </a:r>
            <a:r>
              <a:rPr lang="en-US" sz="1800" baseline="0" dirty="0" smtClean="0"/>
              <a:t> </a:t>
            </a:r>
            <a:r>
              <a:rPr lang="en-US" sz="1800" baseline="0" dirty="0" err="1" smtClean="0"/>
              <a:t>carryforward</a:t>
            </a:r>
            <a:r>
              <a:rPr lang="en-US" sz="1800" baseline="0" dirty="0" smtClean="0"/>
              <a:t> load.  </a:t>
            </a:r>
            <a:r>
              <a:rPr lang="en-US" sz="1800" dirty="0" smtClean="0"/>
              <a:t>Your </a:t>
            </a:r>
            <a:r>
              <a:rPr lang="en-US" sz="1800" dirty="0"/>
              <a:t>balances at</a:t>
            </a:r>
            <a:r>
              <a:rPr lang="en-US" sz="1800" baseline="0" dirty="0"/>
              <a:t> the end of June </a:t>
            </a:r>
            <a:r>
              <a:rPr lang="en-US" sz="1800" baseline="0" dirty="0" smtClean="0"/>
              <a:t>will be what gets </a:t>
            </a:r>
            <a:r>
              <a:rPr lang="en-US" sz="1800" baseline="0" dirty="0"/>
              <a:t>carried forward as one time funds into the next fiscal year.  There </a:t>
            </a:r>
            <a:r>
              <a:rPr lang="en-US" sz="1800" baseline="0" dirty="0" smtClean="0"/>
              <a:t>may be exceptions</a:t>
            </a:r>
            <a:r>
              <a:rPr lang="en-US" sz="1800" baseline="0" dirty="0"/>
              <a:t>, depending on the type of </a:t>
            </a:r>
            <a:r>
              <a:rPr lang="en-US" sz="1800" baseline="0" dirty="0" smtClean="0"/>
              <a:t>funds and </a:t>
            </a:r>
            <a:r>
              <a:rPr lang="en-US" sz="1800" baseline="0" dirty="0"/>
              <a:t>what department you are </a:t>
            </a:r>
            <a:r>
              <a:rPr lang="en-US" sz="1800" baseline="0" dirty="0" smtClean="0"/>
              <a:t>in.</a:t>
            </a:r>
            <a:endParaRPr lang="en-US" sz="1800" dirty="0"/>
          </a:p>
        </p:txBody>
      </p:sp>
    </p:spTree>
    <p:extLst>
      <p:ext uri="{BB962C8B-B14F-4D97-AF65-F5344CB8AC3E}">
        <p14:creationId xmlns:p14="http://schemas.microsoft.com/office/powerpoint/2010/main" val="4169687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Blu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 name="Square"/>
          <p:cNvSpPr/>
          <p:nvPr/>
        </p:nvSpPr>
        <p:spPr>
          <a:xfrm>
            <a:off x="2375941" y="-23039"/>
            <a:ext cx="8252916" cy="8253667"/>
          </a:xfrm>
          <a:prstGeom prst="rect">
            <a:avLst/>
          </a:prstGeom>
          <a:solidFill>
            <a:srgbClr val="002EA3">
              <a:alpha val="90431"/>
            </a:srgbClr>
          </a:solidFill>
          <a:ln w="12700">
            <a:miter lim="400000"/>
          </a:ln>
        </p:spPr>
        <p:txBody>
          <a:bodyPr lIns="0" tIns="0" rIns="0" bIns="0" anchor="ctr"/>
          <a:lstStyle/>
          <a:p>
            <a:pPr algn="ctr" defTabSz="587022">
              <a:defRPr sz="2200">
                <a:solidFill>
                  <a:srgbClr val="FFFFFF"/>
                </a:solidFill>
                <a:latin typeface="Helvetica Neue Medium"/>
                <a:ea typeface="Helvetica Neue Medium"/>
                <a:cs typeface="Helvetica Neue Medium"/>
                <a:sym typeface="Helvetica Neue Medium"/>
              </a:defRPr>
            </a:pPr>
            <a:endParaRPr dirty="0"/>
          </a:p>
        </p:txBody>
      </p:sp>
      <p:pic>
        <p:nvPicPr>
          <p:cNvPr id="13" name="BoiseState-PrimaryMark-OrangeWhiteOutline-D64309.png" descr="BoiseState-PrimaryMark-OrangeWhiteOutline-D64309.png"/>
          <p:cNvPicPr>
            <a:picLocks noChangeAspect="1"/>
          </p:cNvPicPr>
          <p:nvPr/>
        </p:nvPicPr>
        <p:blipFill>
          <a:blip r:embed="rId3" cstate="print">
            <a:extLst/>
          </a:blip>
          <a:stretch>
            <a:fillRect/>
          </a:stretch>
        </p:blipFill>
        <p:spPr>
          <a:xfrm>
            <a:off x="4817102" y="6509935"/>
            <a:ext cx="3370595" cy="1081016"/>
          </a:xfrm>
          <a:prstGeom prst="rect">
            <a:avLst/>
          </a:prstGeom>
          <a:ln w="12700">
            <a:miter lim="400000"/>
          </a:ln>
        </p:spPr>
      </p:pic>
      <p:sp>
        <p:nvSpPr>
          <p:cNvPr id="14" name="Secondary caption goes here"/>
          <p:cNvSpPr txBox="1">
            <a:spLocks noGrp="1"/>
          </p:cNvSpPr>
          <p:nvPr>
            <p:ph type="body" sz="quarter" idx="13"/>
          </p:nvPr>
        </p:nvSpPr>
        <p:spPr>
          <a:xfrm>
            <a:off x="4245836" y="5071955"/>
            <a:ext cx="4513129" cy="422489"/>
          </a:xfrm>
          <a:prstGeom prst="rect">
            <a:avLst/>
          </a:prstGeom>
        </p:spPr>
        <p:txBody>
          <a:bodyPr anchor="ctr"/>
          <a:lstStyle>
            <a:lvl1pPr defTabSz="406908">
              <a:defRPr sz="2670" i="0"/>
            </a:lvl1pPr>
          </a:lstStyle>
          <a:p>
            <a:r>
              <a:t>Title Subheading</a:t>
            </a:r>
          </a:p>
        </p:txBody>
      </p:sp>
      <p:sp>
        <p:nvSpPr>
          <p:cNvPr id="15" name="Click to add heading"/>
          <p:cNvSpPr>
            <a:spLocks noGrp="1"/>
          </p:cNvSpPr>
          <p:nvPr>
            <p:ph type="body" sz="quarter" idx="14"/>
          </p:nvPr>
        </p:nvSpPr>
        <p:spPr>
          <a:xfrm>
            <a:off x="3645094" y="706078"/>
            <a:ext cx="5714612" cy="4189688"/>
          </a:xfrm>
          <a:prstGeom prst="rect">
            <a:avLst/>
          </a:prstGeom>
        </p:spPr>
        <p:txBody>
          <a:bodyPr anchor="ctr"/>
          <a:lstStyle>
            <a:lvl1pPr>
              <a:spcBef>
                <a:spcPts val="1400"/>
              </a:spcBef>
              <a:defRPr sz="4200" i="0" cap="all"/>
            </a:lvl1pPr>
          </a:lstStyle>
          <a:p>
            <a:r>
              <a:t>Click to add heading</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Top Blu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 name="Text"/>
          <p:cNvSpPr txBox="1">
            <a:spLocks noGrp="1"/>
          </p:cNvSpPr>
          <p:nvPr>
            <p:ph type="body" sz="quarter" idx="13"/>
          </p:nvPr>
        </p:nvSpPr>
        <p:spPr>
          <a:xfrm>
            <a:off x="5760754" y="431377"/>
            <a:ext cx="1483292" cy="508846"/>
          </a:xfrm>
          <a:prstGeom prst="rect">
            <a:avLst/>
          </a:prstGeom>
        </p:spPr>
        <p:txBody>
          <a:bodyPr wrap="none" lIns="27092" tIns="27092" rIns="27092" bIns="27092" anchor="ctr">
            <a:spAutoFit/>
          </a:bodyPr>
          <a:lstStyle/>
          <a:p>
            <a:pPr>
              <a:defRPr sz="3600" b="1" i="0" cap="all" spc="360">
                <a:solidFill>
                  <a:srgbClr val="002EA3"/>
                </a:solidFill>
              </a:defRPr>
            </a:pPr>
            <a:endParaRPr/>
          </a:p>
        </p:txBody>
      </p:sp>
      <p:pic>
        <p:nvPicPr>
          <p:cNvPr id="46" name="boisestate-B-2color.png" descr="boisestate-B-2color.png"/>
          <p:cNvPicPr>
            <a:picLocks noChangeAspect="1"/>
          </p:cNvPicPr>
          <p:nvPr/>
        </p:nvPicPr>
        <p:blipFill>
          <a:blip r:embed="rId3" cstate="print">
            <a:extLst/>
          </a:blip>
          <a:srcRect t="5599" b="5599"/>
          <a:stretch>
            <a:fillRect/>
          </a:stretch>
        </p:blipFill>
        <p:spPr>
          <a:xfrm>
            <a:off x="11963400" y="8889999"/>
            <a:ext cx="1019821" cy="783962"/>
          </a:xfrm>
          <a:prstGeom prst="rect">
            <a:avLst/>
          </a:prstGeom>
          <a:ln w="12700">
            <a:miter lim="400000"/>
          </a:ln>
        </p:spPr>
      </p:pic>
      <p:sp>
        <p:nvSpPr>
          <p:cNvPr id="47" name="Text"/>
          <p:cNvSpPr txBox="1"/>
          <p:nvPr/>
        </p:nvSpPr>
        <p:spPr>
          <a:xfrm>
            <a:off x="6070748" y="4659207"/>
            <a:ext cx="852128" cy="435186"/>
          </a:xfrm>
          <a:prstGeom prst="rect">
            <a:avLst/>
          </a:prstGeom>
          <a:ln w="12700">
            <a:miter lim="400000"/>
          </a:ln>
        </p:spPr>
        <p:txBody>
          <a:bodyPr wrap="none" lIns="27092" tIns="27092" rIns="27092" bIns="27092" anchor="ctr">
            <a:spAutoFit/>
          </a:bodyPr>
          <a:lstStyle/>
          <a:p>
            <a:endParaRPr dirty="0"/>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bout Me">
    <p:bg>
      <p:bgPr>
        <a:solidFill>
          <a:srgbClr val="FFFFFF"/>
        </a:solidFill>
        <a:effectLst/>
      </p:bgPr>
    </p:bg>
    <p:spTree>
      <p:nvGrpSpPr>
        <p:cNvPr id="1" name=""/>
        <p:cNvGrpSpPr/>
        <p:nvPr/>
      </p:nvGrpSpPr>
      <p:grpSpPr>
        <a:xfrm>
          <a:off x="0" y="0"/>
          <a:ext cx="0" cy="0"/>
          <a:chOff x="0" y="0"/>
          <a:chExt cx="0" cy="0"/>
        </a:xfrm>
      </p:grpSpPr>
      <p:sp>
        <p:nvSpPr>
          <p:cNvPr id="100" name="Image"/>
          <p:cNvSpPr>
            <a:spLocks noGrp="1"/>
          </p:cNvSpPr>
          <p:nvPr>
            <p:ph type="pic" sz="quarter" idx="13"/>
          </p:nvPr>
        </p:nvSpPr>
        <p:spPr>
          <a:xfrm>
            <a:off x="1449493" y="2560416"/>
            <a:ext cx="2492492" cy="2492492"/>
          </a:xfrm>
          <a:prstGeom prst="rect">
            <a:avLst/>
          </a:prstGeom>
        </p:spPr>
        <p:txBody>
          <a:bodyPr lIns="91439" rIns="91439">
            <a:noAutofit/>
          </a:bodyPr>
          <a:lstStyle/>
          <a:p>
            <a:endParaRPr dirty="0"/>
          </a:p>
        </p:txBody>
      </p:sp>
      <p:sp>
        <p:nvSpPr>
          <p:cNvPr id="101" name="Line"/>
          <p:cNvSpPr/>
          <p:nvPr/>
        </p:nvSpPr>
        <p:spPr>
          <a:xfrm flipV="1">
            <a:off x="5323839" y="2032432"/>
            <a:ext cx="1" cy="5688736"/>
          </a:xfrm>
          <a:prstGeom prst="line">
            <a:avLst/>
          </a:prstGeom>
          <a:ln w="50800">
            <a:solidFill>
              <a:srgbClr val="002EA3"/>
            </a:solidFill>
            <a:miter lim="400000"/>
          </a:ln>
        </p:spPr>
        <p:txBody>
          <a:bodyPr lIns="45718" tIns="45718" rIns="45718" bIns="45718"/>
          <a:lstStyle/>
          <a:p>
            <a:pPr algn="ctr" defTabSz="587022">
              <a:spcBef>
                <a:spcPts val="1400"/>
              </a:spcBef>
              <a:defRPr sz="4200" cap="all">
                <a:solidFill>
                  <a:srgbClr val="FFFFFF"/>
                </a:solidFill>
              </a:defRPr>
            </a:pPr>
            <a:endParaRPr dirty="0"/>
          </a:p>
        </p:txBody>
      </p:sp>
      <p:sp>
        <p:nvSpPr>
          <p:cNvPr id="102" name="Lorem ipsum dolor sit amet."/>
          <p:cNvSpPr txBox="1">
            <a:spLocks noGrp="1"/>
          </p:cNvSpPr>
          <p:nvPr>
            <p:ph type="body" sz="quarter" idx="14"/>
          </p:nvPr>
        </p:nvSpPr>
        <p:spPr>
          <a:xfrm>
            <a:off x="6545015" y="2805126"/>
            <a:ext cx="5165991" cy="1171789"/>
          </a:xfrm>
          <a:prstGeom prst="rect">
            <a:avLst/>
          </a:prstGeom>
        </p:spPr>
        <p:txBody>
          <a:bodyPr anchor="ctr"/>
          <a:lstStyle>
            <a:lvl1pPr algn="l">
              <a:defRPr sz="3600" b="1" i="0">
                <a:solidFill>
                  <a:srgbClr val="D84200"/>
                </a:solidFill>
              </a:defRPr>
            </a:lvl1pPr>
          </a:lstStyle>
          <a:p>
            <a:r>
              <a:t>Lorem ipsum dolor sit amet.</a:t>
            </a:r>
          </a:p>
        </p:txBody>
      </p:sp>
      <p:sp>
        <p:nvSpPr>
          <p:cNvPr id="103" name="Lorem ipsum dolor sit amet, consectetur adipiscing elit. Quisque sagittis lorem id urna pretium, mattis feugiat erat finibus. Sed sit amet aliquet ante, nec rutrum libero. Nunc eu risus sit amet nibh faucibus pellentesque. Ut elementum leo eget eros condimentum tincidunt."/>
          <p:cNvSpPr txBox="1">
            <a:spLocks noGrp="1"/>
          </p:cNvSpPr>
          <p:nvPr>
            <p:ph type="body" sz="quarter" idx="15"/>
          </p:nvPr>
        </p:nvSpPr>
        <p:spPr>
          <a:xfrm>
            <a:off x="6545015" y="4158967"/>
            <a:ext cx="5165991" cy="3737190"/>
          </a:xfrm>
          <a:prstGeom prst="rect">
            <a:avLst/>
          </a:prstGeom>
        </p:spPr>
        <p:txBody>
          <a:bodyPr anchor="ctr"/>
          <a:lstStyle>
            <a:lvl1pPr algn="l" defTabSz="325120">
              <a:defRPr sz="3400" i="0">
                <a:solidFill>
                  <a:srgbClr val="3C4542"/>
                </a:solidFill>
              </a:defRPr>
            </a:lvl1pPr>
          </a:lstStyle>
          <a:p>
            <a:r>
              <a:t>About me goes here. Lorem ipsum dolor sit amet, consectetur adipiscing elit. Quisque sagittis lorem id urna pretium, mattis feugiat erat finibus.</a:t>
            </a:r>
          </a:p>
        </p:txBody>
      </p:sp>
      <p:sp>
        <p:nvSpPr>
          <p:cNvPr id="104" name="First Last"/>
          <p:cNvSpPr txBox="1">
            <a:spLocks noGrp="1"/>
          </p:cNvSpPr>
          <p:nvPr>
            <p:ph type="body" sz="quarter" idx="16"/>
          </p:nvPr>
        </p:nvSpPr>
        <p:spPr>
          <a:xfrm>
            <a:off x="1438690" y="5292937"/>
            <a:ext cx="2514097" cy="361526"/>
          </a:xfrm>
          <a:prstGeom prst="rect">
            <a:avLst/>
          </a:prstGeom>
        </p:spPr>
        <p:txBody>
          <a:bodyPr lIns="27092" tIns="27092" rIns="27092" bIns="27092" anchor="ctr">
            <a:spAutoFit/>
          </a:bodyPr>
          <a:lstStyle>
            <a:lvl1pPr>
              <a:defRPr sz="2400" b="1" i="0" cap="all">
                <a:solidFill>
                  <a:srgbClr val="002EA3"/>
                </a:solidFill>
              </a:defRPr>
            </a:lvl1pPr>
          </a:lstStyle>
          <a:p>
            <a:r>
              <a:t>First Last</a:t>
            </a:r>
          </a:p>
        </p:txBody>
      </p:sp>
      <p:pic>
        <p:nvPicPr>
          <p:cNvPr id="105" name="boisestate-B-2color.png" descr="boisestate-B-2color.png"/>
          <p:cNvPicPr>
            <a:picLocks noChangeAspect="1"/>
          </p:cNvPicPr>
          <p:nvPr/>
        </p:nvPicPr>
        <p:blipFill>
          <a:blip r:embed="rId2" cstate="print">
            <a:extLst/>
          </a:blip>
          <a:srcRect t="5599" b="5599"/>
          <a:stretch>
            <a:fillRect/>
          </a:stretch>
        </p:blipFill>
        <p:spPr>
          <a:xfrm>
            <a:off x="11963400" y="8889999"/>
            <a:ext cx="1019821" cy="783962"/>
          </a:xfrm>
          <a:prstGeom prst="rect">
            <a:avLst/>
          </a:prstGeom>
          <a:ln w="12700">
            <a:miter lim="400000"/>
          </a:ln>
        </p:spPr>
      </p:pic>
      <p:sp>
        <p:nvSpPr>
          <p:cNvPr id="10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Whit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13" name="boisestate-B-2color.png" descr="boisestate-B-2color.png"/>
          <p:cNvPicPr>
            <a:picLocks noChangeAspect="1"/>
          </p:cNvPicPr>
          <p:nvPr/>
        </p:nvPicPr>
        <p:blipFill>
          <a:blip r:embed="rId3" cstate="print">
            <a:extLst/>
          </a:blip>
          <a:srcRect t="5599" b="5599"/>
          <a:stretch>
            <a:fillRect/>
          </a:stretch>
        </p:blipFill>
        <p:spPr>
          <a:xfrm>
            <a:off x="11963400" y="8889999"/>
            <a:ext cx="1019821" cy="783962"/>
          </a:xfrm>
          <a:prstGeom prst="rect">
            <a:avLst/>
          </a:prstGeom>
          <a:ln w="12700">
            <a:miter lim="400000"/>
          </a:ln>
        </p:spPr>
      </p:pic>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Blu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21" name="boisestate-B-orange-whiteoutline.png" descr="boisestate-B-orange-whiteoutline.png"/>
          <p:cNvPicPr>
            <a:picLocks noChangeAspect="1"/>
          </p:cNvPicPr>
          <p:nvPr/>
        </p:nvPicPr>
        <p:blipFill>
          <a:blip r:embed="rId3" cstate="print">
            <a:extLst/>
          </a:blip>
          <a:srcRect t="5676" b="5676"/>
          <a:stretch>
            <a:fillRect/>
          </a:stretch>
        </p:blipFill>
        <p:spPr>
          <a:xfrm>
            <a:off x="11963400" y="8891711"/>
            <a:ext cx="1019266" cy="782170"/>
          </a:xfrm>
          <a:prstGeom prst="rect">
            <a:avLst/>
          </a:prstGeom>
          <a:ln w="12700">
            <a:miter lim="400000"/>
          </a:ln>
        </p:spPr>
      </p:pic>
      <p:sp>
        <p:nvSpPr>
          <p:cNvPr id="12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ignature Mark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29" name="BoiseState-PrimaryMark-OrangeWhiteOutline-D64309.png" descr="BoiseState-PrimaryMark-OrangeWhiteOutline-D64309.png"/>
          <p:cNvPicPr>
            <a:picLocks noChangeAspect="1"/>
          </p:cNvPicPr>
          <p:nvPr/>
        </p:nvPicPr>
        <p:blipFill>
          <a:blip r:embed="rId3" cstate="print">
            <a:extLst/>
          </a:blip>
          <a:stretch>
            <a:fillRect/>
          </a:stretch>
        </p:blipFill>
        <p:spPr>
          <a:xfrm>
            <a:off x="2101382" y="3465309"/>
            <a:ext cx="8802037" cy="2822982"/>
          </a:xfrm>
          <a:prstGeom prst="rect">
            <a:avLst/>
          </a:prstGeom>
          <a:ln w="12700">
            <a:miter lim="400000"/>
          </a:ln>
        </p:spPr>
      </p:pic>
      <p:sp>
        <p:nvSpPr>
          <p:cNvPr id="13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cstate="print"/>
          <a:srcRect/>
          <a:stretch>
            <a:fillRect/>
          </a:stretch>
        </a:blipFill>
        <a:effectLst/>
      </p:bgPr>
    </p:bg>
    <p:spTree>
      <p:nvGrpSpPr>
        <p:cNvPr id="1" name=""/>
        <p:cNvGrpSpPr/>
        <p:nvPr/>
      </p:nvGrpSpPr>
      <p:grpSpPr>
        <a:xfrm>
          <a:off x="0" y="0"/>
          <a:ext cx="0" cy="0"/>
          <a:chOff x="0" y="0"/>
          <a:chExt cx="0" cy="0"/>
        </a:xfrm>
      </p:grpSpPr>
      <p:pic>
        <p:nvPicPr>
          <p:cNvPr id="2" name="boisestate-B-blue-whiteoutline.png" descr="boisestate-B-blue-whiteoutline.png"/>
          <p:cNvPicPr>
            <a:picLocks noChangeAspect="1"/>
          </p:cNvPicPr>
          <p:nvPr/>
        </p:nvPicPr>
        <p:blipFill>
          <a:blip r:embed="rId9" cstate="print">
            <a:extLst/>
          </a:blip>
          <a:srcRect t="5559" b="5559"/>
          <a:stretch>
            <a:fillRect/>
          </a:stretch>
        </p:blipFill>
        <p:spPr>
          <a:xfrm>
            <a:off x="11963400" y="8890000"/>
            <a:ext cx="1016000" cy="781724"/>
          </a:xfrm>
          <a:prstGeom prst="rect">
            <a:avLst/>
          </a:prstGeom>
          <a:ln w="12700">
            <a:miter lim="400000"/>
          </a:ln>
        </p:spPr>
      </p:pic>
      <p:sp>
        <p:nvSpPr>
          <p:cNvPr id="3" name="Title Text"/>
          <p:cNvSpPr txBox="1">
            <a:spLocks noGrp="1"/>
          </p:cNvSpPr>
          <p:nvPr>
            <p:ph type="title"/>
          </p:nvPr>
        </p:nvSpPr>
        <p:spPr>
          <a:xfrm>
            <a:off x="1948462" y="731519"/>
            <a:ext cx="10403841" cy="309993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1269999" y="7646245"/>
            <a:ext cx="10464803" cy="39708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9320106" y="8777252"/>
            <a:ext cx="3034454" cy="525780"/>
          </a:xfrm>
          <a:prstGeom prst="rect">
            <a:avLst/>
          </a:prstGeom>
          <a:ln w="12700">
            <a:miter lim="400000"/>
          </a:ln>
        </p:spPr>
        <p:txBody>
          <a:bodyPr wrap="none" lIns="45719" rIns="45719" anchor="ctr">
            <a:spAutoFit/>
          </a:bodyPr>
          <a:lstStyle>
            <a:lvl1pPr defTabSz="587022">
              <a:defRPr sz="3400" i="1">
                <a:solidFill>
                  <a:srgbClr val="FFFFFF"/>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7" r:id="rId3"/>
    <p:sldLayoutId id="2147483658" r:id="rId4"/>
    <p:sldLayoutId id="2147483659" r:id="rId5"/>
    <p:sldLayoutId id="2147483660" r:id="rId6"/>
  </p:sldLayoutIdLst>
  <p:transition spd="slow">
    <p:push dir="u"/>
  </p:transition>
  <p:hf sldNum="0" hdr="0" ftr="0"/>
  <p:txStyles>
    <p:title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9pPr>
    </p:titleStyle>
    <p:body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9pPr>
    </p:bodyStyle>
    <p:otherStyle>
      <a:lvl1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1pPr>
      <a:lvl2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2pPr>
      <a:lvl3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3pPr>
      <a:lvl4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4pPr>
      <a:lvl5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5pPr>
      <a:lvl6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6pPr>
      <a:lvl7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7pPr>
      <a:lvl8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8pPr>
      <a:lvl9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Gotha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vpfa.boisestate.edu/budget-and-plannin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vpfa.boisestate.edu/budget-and-planning"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pfa.boisestate.edu/budget-and-planning/contact-information-2/"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vpfa.boisestate.edu/budget-and-planning/"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app.smartsheet.com/b/form/8dfff066c76747a5bea8fb78d795dae7" TargetMode="External"/><Relationship Id="rId3" Type="http://schemas.openxmlformats.org/officeDocument/2006/relationships/hyperlink" Target="https://eboi.fa.us2.oraclecloud.com/fscmUI/faces/FuseWelcome?_adf.no-new-window-redirect=true&amp;_adf.ctrl-state=s4enlwvrg_5&amp;_afrLoop=1409944756141853&amp;_afrWindowMode=2&amp;_afrWindowId=null&amp;_afrFS=14&amp;_afrMT=screen&amp;_afrMFW=1904&amp;_afrMFH=952&amp;_afrMFDW=1920&amp;_afrMFDH=1080&amp;_afrMFC=8&amp;_afrMFCI=0&amp;_afrMFM=0&amp;_afrMFR=96&amp;_afrMFG=0&amp;_afrMFS=0&amp;_afrMFO=0" TargetMode="External"/><Relationship Id="rId7" Type="http://schemas.openxmlformats.org/officeDocument/2006/relationships/hyperlink" Target="https://orgsync.com/login/boise-state-university?redirect_to=/137343/forms/249914"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vpfa.boisestate.edu/administrative-accounting/" TargetMode="External"/><Relationship Id="rId5" Type="http://schemas.openxmlformats.org/officeDocument/2006/relationships/hyperlink" Target="https://docs.google.com/spreadsheets/d/1ldUVkGMb7k8g0PNJYwNANSAv_zhqadns3iD5Wl-hLAY/edit" TargetMode="External"/><Relationship Id="rId4" Type="http://schemas.openxmlformats.org/officeDocument/2006/relationships/hyperlink" Target="https://vpfa.boisestate.edu/process/UFS-training/OFC/BudgetOfficePivot.xlsm" TargetMode="External"/><Relationship Id="rId9" Type="http://schemas.openxmlformats.org/officeDocument/2006/relationships/hyperlink" Target="https://vpfa.boisestate.edu/ufs-training/tools-and-resource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BoiseState-PrimaryMark-OrangeWhiteOutline-D64309.png" descr="BoiseState-PrimaryMark-OrangeWhiteOutline-D64309.png"/>
          <p:cNvPicPr>
            <a:picLocks noChangeAspect="1"/>
          </p:cNvPicPr>
          <p:nvPr/>
        </p:nvPicPr>
        <p:blipFill>
          <a:blip r:embed="rId3" cstate="print">
            <a:extLst/>
          </a:blip>
          <a:stretch>
            <a:fillRect/>
          </a:stretch>
        </p:blipFill>
        <p:spPr>
          <a:xfrm>
            <a:off x="4817102" y="6509935"/>
            <a:ext cx="3370595" cy="1081016"/>
          </a:xfrm>
          <a:prstGeom prst="rect">
            <a:avLst/>
          </a:prstGeom>
          <a:ln w="12700">
            <a:miter lim="400000"/>
          </a:ln>
        </p:spPr>
      </p:pic>
      <p:sp>
        <p:nvSpPr>
          <p:cNvPr id="141" name="Secondary caption goes here"/>
          <p:cNvSpPr txBox="1">
            <a:spLocks noGrp="1"/>
          </p:cNvSpPr>
          <p:nvPr>
            <p:ph type="body" idx="13"/>
          </p:nvPr>
        </p:nvSpPr>
        <p:spPr>
          <a:prstGeom prst="rect">
            <a:avLst/>
          </a:prstGeom>
        </p:spPr>
        <p:txBody>
          <a:bodyPr>
            <a:normAutofit fontScale="92500" lnSpcReduction="20000"/>
          </a:bodyPr>
          <a:lstStyle/>
          <a:p>
            <a:r>
              <a:rPr lang="en-US" dirty="0"/>
              <a:t>Office of Budget and Planning</a:t>
            </a:r>
            <a:endParaRPr dirty="0"/>
          </a:p>
        </p:txBody>
      </p:sp>
      <p:sp>
        <p:nvSpPr>
          <p:cNvPr id="142" name="Click to add heading"/>
          <p:cNvSpPr>
            <a:spLocks noGrp="1"/>
          </p:cNvSpPr>
          <p:nvPr>
            <p:ph type="body" idx="14"/>
          </p:nvPr>
        </p:nvSpPr>
        <p:spPr>
          <a:prstGeom prst="rect">
            <a:avLst/>
          </a:prstGeom>
        </p:spPr>
        <p:txBody>
          <a:bodyPr/>
          <a:lstStyle/>
          <a:p>
            <a:r>
              <a:rPr lang="en-US" dirty="0"/>
              <a:t>budget basics training</a:t>
            </a:r>
            <a:endParaRPr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cket, Beach, Sand, Sandalwood Bu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774" y="625496"/>
            <a:ext cx="4057749" cy="3045552"/>
          </a:xfrm>
          <a:prstGeom prst="rect">
            <a:avLst/>
          </a:prstGeom>
          <a:noFill/>
          <a:ln w="38100">
            <a:solidFill>
              <a:srgbClr val="EE7700"/>
            </a:solidFill>
          </a:ln>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787677" y="3950899"/>
            <a:ext cx="11216640" cy="1414732"/>
          </a:xfrm>
          <a:prstGeom prst="rect">
            <a:avLst/>
          </a:prstGeom>
        </p:spPr>
        <p:txBody>
          <a:bodyPr>
            <a:norm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9pPr>
          </a:lstStyle>
          <a:p>
            <a:pPr algn="l" hangingPunct="1"/>
            <a:r>
              <a:rPr lang="en-US" sz="2800" dirty="0">
                <a:solidFill>
                  <a:schemeClr val="tx1"/>
                </a:solidFill>
              </a:rPr>
              <a:t>Any budget you have left at the end of June will be your one time carryforward amounts that are posted in August.  Regular salary and fringe do not stay in your account.</a:t>
            </a:r>
          </a:p>
          <a:p>
            <a:pPr hangingPunct="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1863621"/>
              </p:ext>
            </p:extLst>
          </p:nvPr>
        </p:nvGraphicFramePr>
        <p:xfrm>
          <a:off x="2055420" y="5645907"/>
          <a:ext cx="7732047" cy="3319857"/>
        </p:xfrm>
        <a:graphic>
          <a:graphicData uri="http://schemas.openxmlformats.org/drawingml/2006/table">
            <a:tbl>
              <a:tblPr firstRow="1" bandRow="1">
                <a:tableStyleId>{5940675A-B579-460E-94D1-54222C63F5DA}</a:tableStyleId>
              </a:tblPr>
              <a:tblGrid>
                <a:gridCol w="2019869">
                  <a:extLst>
                    <a:ext uri="{9D8B030D-6E8A-4147-A177-3AD203B41FA5}">
                      <a16:colId xmlns:a16="http://schemas.microsoft.com/office/drawing/2014/main" val="1502542089"/>
                    </a:ext>
                  </a:extLst>
                </a:gridCol>
                <a:gridCol w="3310249">
                  <a:extLst>
                    <a:ext uri="{9D8B030D-6E8A-4147-A177-3AD203B41FA5}">
                      <a16:colId xmlns:a16="http://schemas.microsoft.com/office/drawing/2014/main" val="1195799701"/>
                    </a:ext>
                  </a:extLst>
                </a:gridCol>
                <a:gridCol w="2401929">
                  <a:extLst>
                    <a:ext uri="{9D8B030D-6E8A-4147-A177-3AD203B41FA5}">
                      <a16:colId xmlns:a16="http://schemas.microsoft.com/office/drawing/2014/main" val="296327464"/>
                    </a:ext>
                  </a:extLst>
                </a:gridCol>
              </a:tblGrid>
              <a:tr h="523054">
                <a:tc>
                  <a:txBody>
                    <a:bodyPr/>
                    <a:lstStyle/>
                    <a:p>
                      <a:r>
                        <a:rPr lang="en-US" sz="2000" dirty="0"/>
                        <a:t>410000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Regular</a:t>
                      </a:r>
                      <a:r>
                        <a:rPr lang="en-US" sz="2000" baseline="0" dirty="0"/>
                        <a:t> Salaries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892776"/>
                  </a:ext>
                </a:extLst>
              </a:tr>
              <a:tr h="523054">
                <a:tc>
                  <a:txBody>
                    <a:bodyPr/>
                    <a:lstStyle/>
                    <a:p>
                      <a:r>
                        <a:rPr lang="en-US" sz="2000" dirty="0"/>
                        <a:t>411000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Irregular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5270446"/>
                  </a:ext>
                </a:extLst>
              </a:tr>
              <a:tr h="523054">
                <a:tc>
                  <a:txBody>
                    <a:bodyPr/>
                    <a:lstStyle/>
                    <a:p>
                      <a:r>
                        <a:rPr lang="en-US" sz="2000" dirty="0"/>
                        <a:t>412000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Student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111053"/>
                  </a:ext>
                </a:extLst>
              </a:tr>
              <a:tr h="523054">
                <a:tc>
                  <a:txBody>
                    <a:bodyPr/>
                    <a:lstStyle/>
                    <a:p>
                      <a:r>
                        <a:rPr lang="en-US" sz="2000" dirty="0"/>
                        <a:t>420000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Fringe</a:t>
                      </a:r>
                      <a:r>
                        <a:rPr lang="en-US" sz="2000" baseline="0" dirty="0"/>
                        <a:t> Benefits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3284477"/>
                  </a:ext>
                </a:extLst>
              </a:tr>
              <a:tr h="523054">
                <a:tc>
                  <a:txBody>
                    <a:bodyPr/>
                    <a:lstStyle/>
                    <a:p>
                      <a:r>
                        <a:rPr lang="en-US" sz="2000" dirty="0"/>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Other</a:t>
                      </a:r>
                      <a:r>
                        <a:rPr lang="en-US" sz="2000" baseline="0" dirty="0" smtClean="0"/>
                        <a:t> </a:t>
                      </a:r>
                      <a:r>
                        <a:rPr lang="en-US" sz="2000" baseline="0" dirty="0"/>
                        <a:t>Expense (OE)</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$550.00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6976366"/>
                  </a:ext>
                </a:extLst>
              </a:tr>
              <a:tr h="704587">
                <a:tc>
                  <a:txBody>
                    <a:bodyPr/>
                    <a:lstStyle/>
                    <a:p>
                      <a:r>
                        <a:rPr lang="en-US" sz="2000" dirty="0"/>
                        <a:t>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Capital Outlay (CO)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2661851"/>
                  </a:ext>
                </a:extLst>
              </a:tr>
            </a:tbl>
          </a:graphicData>
        </a:graphic>
      </p:graphicFrame>
    </p:spTree>
    <p:extLst>
      <p:ext uri="{BB962C8B-B14F-4D97-AF65-F5344CB8AC3E}">
        <p14:creationId xmlns:p14="http://schemas.microsoft.com/office/powerpoint/2010/main" val="1416225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2257914" y="949901"/>
            <a:ext cx="8715375" cy="6715125"/>
          </a:xfrm>
          <a:prstGeom prst="rect">
            <a:avLst/>
          </a:prstGeom>
        </p:spPr>
      </p:pic>
      <p:sp>
        <p:nvSpPr>
          <p:cNvPr id="2" name="TextBox 1"/>
          <p:cNvSpPr txBox="1"/>
          <p:nvPr/>
        </p:nvSpPr>
        <p:spPr>
          <a:xfrm>
            <a:off x="2199737" y="401749"/>
            <a:ext cx="9359658" cy="485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a:ln>
                  <a:noFill/>
                </a:ln>
                <a:solidFill>
                  <a:srgbClr val="000000"/>
                </a:solidFill>
                <a:effectLst/>
                <a:uFillTx/>
                <a:latin typeface="+mj-lt"/>
                <a:ea typeface="+mj-ea"/>
                <a:cs typeface="+mj-cs"/>
                <a:sym typeface="Gotham"/>
              </a:rPr>
              <a:t>How can I identify what was carried forward in OFC?</a:t>
            </a:r>
          </a:p>
        </p:txBody>
      </p:sp>
      <p:sp>
        <p:nvSpPr>
          <p:cNvPr id="3" name="TextBox 2"/>
          <p:cNvSpPr txBox="1"/>
          <p:nvPr/>
        </p:nvSpPr>
        <p:spPr>
          <a:xfrm>
            <a:off x="2199737" y="8166846"/>
            <a:ext cx="9687462"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400" b="1" i="1" dirty="0">
                <a:solidFill>
                  <a:schemeClr val="tx1"/>
                </a:solidFill>
              </a:rPr>
              <a:t>Your budget account analysis report will show you what has been loaded as carryforward with a “CFD”</a:t>
            </a:r>
            <a:endParaRPr kumimoji="0" lang="en-US" sz="2400" b="1" i="1" u="none" strike="noStrike" cap="none" spc="0" normalizeH="0" baseline="0" dirty="0">
              <a:ln>
                <a:noFill/>
              </a:ln>
              <a:solidFill>
                <a:schemeClr val="tx1"/>
              </a:solidFill>
              <a:effectLst/>
              <a:uFillTx/>
              <a:sym typeface="Gotham"/>
            </a:endParaRPr>
          </a:p>
        </p:txBody>
      </p:sp>
      <p:sp>
        <p:nvSpPr>
          <p:cNvPr id="8" name="Oval 7"/>
          <p:cNvSpPr/>
          <p:nvPr/>
        </p:nvSpPr>
        <p:spPr>
          <a:xfrm>
            <a:off x="8887196" y="1804084"/>
            <a:ext cx="927132" cy="3518414"/>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9" name="Down Arrow 8"/>
          <p:cNvSpPr/>
          <p:nvPr/>
        </p:nvSpPr>
        <p:spPr>
          <a:xfrm rot="2526890">
            <a:off x="9582552" y="1865287"/>
            <a:ext cx="745781" cy="978408"/>
          </a:xfrm>
          <a:prstGeom prst="down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Tree>
    <p:extLst>
      <p:ext uri="{BB962C8B-B14F-4D97-AF65-F5344CB8AC3E}">
        <p14:creationId xmlns:p14="http://schemas.microsoft.com/office/powerpoint/2010/main" val="3156110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ump, Water Pump, Hand Pump, 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77" y="517758"/>
            <a:ext cx="4456256" cy="3176367"/>
          </a:xfrm>
          <a:prstGeom prst="rect">
            <a:avLst/>
          </a:prstGeom>
          <a:noFill/>
          <a:ln w="38100">
            <a:solidFill>
              <a:srgbClr val="EE77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7293" y="1045236"/>
            <a:ext cx="2092591" cy="1668149"/>
          </a:xfrm>
          <a:prstGeom prst="rect">
            <a:avLst/>
          </a:prstGeom>
          <a:noFill/>
        </p:spPr>
        <p:txBody>
          <a:bodyPr wrap="square" rtlCol="0">
            <a:spAutoFit/>
          </a:bodyPr>
          <a:lstStyle/>
          <a:p>
            <a:pPr algn="ctr"/>
            <a:r>
              <a:rPr lang="en-US" sz="10240" dirty="0"/>
              <a:t>+</a:t>
            </a:r>
          </a:p>
        </p:txBody>
      </p:sp>
      <p:pic>
        <p:nvPicPr>
          <p:cNvPr id="4" name="Picture 2" descr="Bucket, Beach, Sand, Sandalwood Buc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884" y="517759"/>
            <a:ext cx="4232041" cy="3176367"/>
          </a:xfrm>
          <a:prstGeom prst="rect">
            <a:avLst/>
          </a:prstGeom>
          <a:noFill/>
          <a:ln w="38100">
            <a:solidFill>
              <a:srgbClr val="EE7700"/>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14980" y="4624603"/>
            <a:ext cx="11197215" cy="3029809"/>
          </a:xfrm>
          <a:prstGeom prst="rect">
            <a:avLst/>
          </a:prstGeom>
        </p:spPr>
        <p:txBody>
          <a:bodyPr>
            <a:noAutofit/>
          </a:bodyPr>
          <a:lst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9pPr>
          </a:lstStyle>
          <a:p>
            <a:pPr algn="l" hangingPunct="1"/>
            <a:r>
              <a:rPr lang="en-US" sz="3200" i="1" cap="none" dirty="0">
                <a:solidFill>
                  <a:schemeClr val="tx1"/>
                </a:solidFill>
                <a:latin typeface="Gotham"/>
              </a:rPr>
              <a:t>Your carryforward funds from June 30th will be added to your base funding in OFC so any balances showing on the OFC dashboard include both your original base (permanent) budget, plus your carryforward.</a:t>
            </a:r>
          </a:p>
        </p:txBody>
      </p:sp>
      <p:sp>
        <p:nvSpPr>
          <p:cNvPr id="6" name="TextBox 5"/>
          <p:cNvSpPr txBox="1"/>
          <p:nvPr/>
        </p:nvSpPr>
        <p:spPr>
          <a:xfrm>
            <a:off x="875912" y="8131776"/>
            <a:ext cx="11776117" cy="670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r>
              <a:rPr kumimoji="0" lang="en-US" sz="2000" b="1" i="1" u="none" strike="noStrike" cap="none" spc="0" normalizeH="0" baseline="0" dirty="0">
                <a:ln>
                  <a:noFill/>
                </a:ln>
                <a:solidFill>
                  <a:schemeClr val="tx1"/>
                </a:solidFill>
                <a:effectLst/>
                <a:uFillTx/>
                <a:sym typeface="Gotham"/>
              </a:rPr>
              <a:t>A more detailed explanation</a:t>
            </a:r>
            <a:r>
              <a:rPr kumimoji="0" lang="en-US" sz="2000" b="1" i="1" u="none" strike="noStrike" cap="none" spc="0" normalizeH="0" dirty="0">
                <a:ln>
                  <a:noFill/>
                </a:ln>
                <a:solidFill>
                  <a:schemeClr val="tx1"/>
                </a:solidFill>
                <a:effectLst/>
                <a:uFillTx/>
                <a:sym typeface="Gotham"/>
              </a:rPr>
              <a:t> of one time and base funding is available in the Budget </a:t>
            </a:r>
            <a:r>
              <a:rPr lang="en-US" sz="2000" b="1" i="1" dirty="0">
                <a:solidFill>
                  <a:schemeClr val="tx1"/>
                </a:solidFill>
              </a:rPr>
              <a:t>Desk Manual on our website at: </a:t>
            </a:r>
            <a:r>
              <a:rPr lang="en-US" sz="2000" b="1" i="1" dirty="0">
                <a:solidFill>
                  <a:schemeClr val="tx1"/>
                </a:solidFill>
                <a:hlinkClick r:id="rId5"/>
              </a:rPr>
              <a:t>https://vpfa.boisestate.edu/budget-and-planning/</a:t>
            </a:r>
            <a:endParaRPr kumimoji="0" lang="en-US" sz="2000" b="1" i="1" u="none" strike="noStrike" cap="none" spc="0" normalizeH="0" baseline="0" dirty="0">
              <a:ln>
                <a:noFill/>
              </a:ln>
              <a:solidFill>
                <a:schemeClr val="tx1"/>
              </a:solidFill>
              <a:effectLst/>
              <a:uFillTx/>
              <a:sym typeface="Gotham"/>
            </a:endParaRPr>
          </a:p>
        </p:txBody>
      </p:sp>
    </p:spTree>
    <p:extLst>
      <p:ext uri="{BB962C8B-B14F-4D97-AF65-F5344CB8AC3E}">
        <p14:creationId xmlns:p14="http://schemas.microsoft.com/office/powerpoint/2010/main" val="39791205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76357" y="1264955"/>
            <a:ext cx="10784086" cy="3160952"/>
          </a:xfrm>
          <a:prstGeom prst="rect">
            <a:avLst/>
          </a:prstGeom>
        </p:spPr>
      </p:pic>
      <p:sp>
        <p:nvSpPr>
          <p:cNvPr id="3" name="TextBox 2"/>
          <p:cNvSpPr txBox="1"/>
          <p:nvPr/>
        </p:nvSpPr>
        <p:spPr>
          <a:xfrm>
            <a:off x="1631665" y="278750"/>
            <a:ext cx="9661584" cy="523220"/>
          </a:xfrm>
          <a:prstGeom prst="rect">
            <a:avLst/>
          </a:prstGeom>
          <a:noFill/>
        </p:spPr>
        <p:txBody>
          <a:bodyPr wrap="square" rtlCol="0">
            <a:spAutoFit/>
          </a:bodyPr>
          <a:lstStyle/>
          <a:p>
            <a:pPr algn="ctr"/>
            <a:r>
              <a:rPr lang="en-US" sz="2800" b="1" dirty="0"/>
              <a:t>So, here’s my dashboard… now what?</a:t>
            </a:r>
          </a:p>
        </p:txBody>
      </p:sp>
      <p:sp>
        <p:nvSpPr>
          <p:cNvPr id="4" name="TextBox 3"/>
          <p:cNvSpPr txBox="1"/>
          <p:nvPr/>
        </p:nvSpPr>
        <p:spPr>
          <a:xfrm>
            <a:off x="1752887" y="786081"/>
            <a:ext cx="3260785"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Appropriated side</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5" name="TextBox 4"/>
          <p:cNvSpPr txBox="1"/>
          <p:nvPr/>
        </p:nvSpPr>
        <p:spPr>
          <a:xfrm>
            <a:off x="8547179" y="785574"/>
            <a:ext cx="1949571"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j-lt"/>
                <a:ea typeface="+mj-ea"/>
                <a:cs typeface="+mj-cs"/>
                <a:sym typeface="Gotham"/>
              </a:rPr>
              <a:t>Local side</a:t>
            </a:r>
          </a:p>
        </p:txBody>
      </p:sp>
      <p:sp>
        <p:nvSpPr>
          <p:cNvPr id="6" name="Down Arrow 5"/>
          <p:cNvSpPr/>
          <p:nvPr/>
        </p:nvSpPr>
        <p:spPr>
          <a:xfrm>
            <a:off x="3060824" y="1264955"/>
            <a:ext cx="322456" cy="721026"/>
          </a:xfrm>
          <a:prstGeom prst="down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7" name="Down Arrow 6"/>
          <p:cNvSpPr/>
          <p:nvPr/>
        </p:nvSpPr>
        <p:spPr>
          <a:xfrm>
            <a:off x="9360434" y="1275255"/>
            <a:ext cx="323062" cy="767811"/>
          </a:xfrm>
          <a:prstGeom prst="down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pic>
        <p:nvPicPr>
          <p:cNvPr id="8" name="Picture 7"/>
          <p:cNvPicPr>
            <a:picLocks noChangeAspect="1"/>
          </p:cNvPicPr>
          <p:nvPr/>
        </p:nvPicPr>
        <p:blipFill>
          <a:blip r:embed="rId4" cstate="print"/>
          <a:stretch>
            <a:fillRect/>
          </a:stretch>
        </p:blipFill>
        <p:spPr>
          <a:xfrm>
            <a:off x="3659045" y="3625806"/>
            <a:ext cx="6837705" cy="5792513"/>
          </a:xfrm>
          <a:prstGeom prst="rect">
            <a:avLst/>
          </a:prstGeom>
        </p:spPr>
      </p:pic>
    </p:spTree>
    <p:extLst>
      <p:ext uri="{BB962C8B-B14F-4D97-AF65-F5344CB8AC3E}">
        <p14:creationId xmlns:p14="http://schemas.microsoft.com/office/powerpoint/2010/main" val="166633014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582" y="4683168"/>
            <a:ext cx="11024559" cy="2824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In order to review your budgets, you can either run reports or contact y</a:t>
            </a:r>
            <a:r>
              <a:rPr kumimoji="0" lang="en-US" sz="3000" b="0" i="0" u="none" strike="noStrike" cap="none" spc="0" normalizeH="0" dirty="0">
                <a:ln>
                  <a:noFill/>
                </a:ln>
                <a:solidFill>
                  <a:srgbClr val="000000"/>
                </a:solidFill>
                <a:effectLst/>
                <a:uFillTx/>
                <a:latin typeface="+mj-lt"/>
                <a:ea typeface="+mj-ea"/>
                <a:cs typeface="+mj-cs"/>
                <a:sym typeface="Gotham"/>
              </a:rPr>
              <a:t>our Business Manager who receives a copy of your department’s monthly OFC report.  </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dirty="0">
                <a:ln>
                  <a:noFill/>
                </a:ln>
                <a:solidFill>
                  <a:srgbClr val="000000"/>
                </a:solidFill>
                <a:effectLst/>
                <a:uFillTx/>
                <a:latin typeface="+mj-lt"/>
                <a:ea typeface="+mj-ea"/>
                <a:cs typeface="+mj-cs"/>
                <a:sym typeface="Gotham"/>
              </a:rPr>
              <a:t>Appropriated fund deficits need to be cleared as quickly as possible according to Budget Deficit Resolution Policy # 6330</a:t>
            </a:r>
            <a:r>
              <a:rPr lang="en-US" dirty="0"/>
              <a:t>. </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5" name="Text Placeholder 1"/>
          <p:cNvSpPr txBox="1">
            <a:spLocks/>
          </p:cNvSpPr>
          <p:nvPr/>
        </p:nvSpPr>
        <p:spPr>
          <a:xfrm>
            <a:off x="1250788" y="8209904"/>
            <a:ext cx="10493469" cy="608711"/>
          </a:xfrm>
          <a:prstGeom prst="rect">
            <a:avLst/>
          </a:prstGeom>
          <a:ln w="12700">
            <a:miter lim="400000"/>
          </a:ln>
          <a:extLst>
            <a:ext uri="{C572A759-6A51-4108-AA02-DFA0A04FC94B}">
              <ma14:wrappingTextBoxFlag xmlns="" xmlns:ma14="http://schemas.microsoft.com/office/mac/drawingml/2011/main" val="1"/>
            </a:ext>
          </a:extLst>
        </p:spPr>
        <p:txBody>
          <a:bodyPr wrap="none" lIns="27092" tIns="27092" rIns="27092" bIns="27092" anchor="ctr">
            <a:sp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9pPr>
          </a:lstStyle>
          <a:p>
            <a:pPr hangingPunct="1"/>
            <a:r>
              <a:rPr lang="en-US" sz="3600" b="1" dirty="0">
                <a:solidFill>
                  <a:schemeClr val="tx1"/>
                </a:solidFill>
              </a:rPr>
              <a:t>Uh oh! I overspent…how do I clear a deficit???</a:t>
            </a:r>
          </a:p>
        </p:txBody>
      </p:sp>
      <p:sp>
        <p:nvSpPr>
          <p:cNvPr id="6" name="TextBox 5"/>
          <p:cNvSpPr txBox="1"/>
          <p:nvPr/>
        </p:nvSpPr>
        <p:spPr>
          <a:xfrm>
            <a:off x="5488253" y="858360"/>
            <a:ext cx="6890566"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mj-lt"/>
                <a:ea typeface="+mj-ea"/>
                <a:cs typeface="+mj-cs"/>
                <a:sym typeface="Gotham"/>
              </a:rPr>
              <a:t>Tracking Your Budgets</a:t>
            </a:r>
          </a:p>
        </p:txBody>
      </p:sp>
      <p:sp>
        <p:nvSpPr>
          <p:cNvPr id="8" name="TextBox 7"/>
          <p:cNvSpPr txBox="1"/>
          <p:nvPr/>
        </p:nvSpPr>
        <p:spPr>
          <a:xfrm>
            <a:off x="5820121" y="2021909"/>
            <a:ext cx="6226829" cy="1901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Throughout the fiscal year, a review of department budgets should be conducted.  We recommend this be done at least once a month.</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pic>
        <p:nvPicPr>
          <p:cNvPr id="16" name="Picture 15"/>
          <p:cNvPicPr>
            <a:picLocks noChangeAspect="1"/>
          </p:cNvPicPr>
          <p:nvPr/>
        </p:nvPicPr>
        <p:blipFill>
          <a:blip r:embed="rId3" cstate="print"/>
          <a:stretch>
            <a:fillRect/>
          </a:stretch>
        </p:blipFill>
        <p:spPr>
          <a:xfrm>
            <a:off x="532607" y="858360"/>
            <a:ext cx="4814969" cy="3626387"/>
          </a:xfrm>
          <a:prstGeom prst="rect">
            <a:avLst/>
          </a:prstGeom>
        </p:spPr>
      </p:pic>
    </p:spTree>
    <p:extLst>
      <p:ext uri="{BB962C8B-B14F-4D97-AF65-F5344CB8AC3E}">
        <p14:creationId xmlns:p14="http://schemas.microsoft.com/office/powerpoint/2010/main" val="4481840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838" y="1831246"/>
            <a:ext cx="10668781" cy="2215991"/>
          </a:xfrm>
          <a:prstGeom prst="rect">
            <a:avLst/>
          </a:prstGeom>
        </p:spPr>
        <p:txBody>
          <a:bodyPr wrap="square">
            <a:spAutoFit/>
          </a:bodyPr>
          <a:lstStyle/>
          <a:p>
            <a:pPr>
              <a:lnSpc>
                <a:spcPct val="150000"/>
              </a:lnSpc>
            </a:pPr>
            <a:r>
              <a:rPr lang="en-US" sz="3200" b="1" dirty="0">
                <a:solidFill>
                  <a:schemeClr val="tx1"/>
                </a:solidFill>
              </a:rPr>
              <a:t>Appropriated Fund Deficit</a:t>
            </a:r>
          </a:p>
          <a:p>
            <a:pPr marL="342900" indent="-342900">
              <a:lnSpc>
                <a:spcPct val="150000"/>
              </a:lnSpc>
              <a:buFont typeface="Arial" panose="020B0604020202020204" pitchFamily="34" charset="0"/>
              <a:buChar char="•"/>
            </a:pPr>
            <a:r>
              <a:rPr lang="en-US" sz="2000" dirty="0">
                <a:solidFill>
                  <a:schemeClr val="tx1"/>
                </a:solidFill>
              </a:rPr>
              <a:t>Submit a One-time budget transfer if this is only for the current fiscal year</a:t>
            </a:r>
          </a:p>
          <a:p>
            <a:pPr marL="342900" indent="-342900">
              <a:lnSpc>
                <a:spcPct val="150000"/>
              </a:lnSpc>
              <a:buFont typeface="Arial" panose="020B0604020202020204" pitchFamily="34" charset="0"/>
              <a:buChar char="•"/>
            </a:pPr>
            <a:r>
              <a:rPr lang="en-US" sz="2000" dirty="0">
                <a:solidFill>
                  <a:schemeClr val="tx1"/>
                </a:solidFill>
              </a:rPr>
              <a:t>Submit a Permanent budget transfer if base funding is needed on a permanent basis</a:t>
            </a:r>
          </a:p>
          <a:p>
            <a:pPr>
              <a:lnSpc>
                <a:spcPct val="150000"/>
              </a:lnSpc>
            </a:pPr>
            <a:endParaRPr lang="en-US" sz="2000" dirty="0">
              <a:solidFill>
                <a:schemeClr val="tx1"/>
              </a:solidFill>
            </a:endParaRPr>
          </a:p>
        </p:txBody>
      </p:sp>
      <p:sp>
        <p:nvSpPr>
          <p:cNvPr id="3" name="Rectangle 2"/>
          <p:cNvSpPr/>
          <p:nvPr/>
        </p:nvSpPr>
        <p:spPr>
          <a:xfrm>
            <a:off x="1149839" y="5335542"/>
            <a:ext cx="10467537" cy="2677656"/>
          </a:xfrm>
          <a:prstGeom prst="rect">
            <a:avLst/>
          </a:prstGeom>
        </p:spPr>
        <p:txBody>
          <a:bodyPr wrap="square">
            <a:spAutoFit/>
          </a:bodyPr>
          <a:lstStyle/>
          <a:p>
            <a:pPr>
              <a:lnSpc>
                <a:spcPct val="150000"/>
              </a:lnSpc>
            </a:pPr>
            <a:r>
              <a:rPr lang="en-US" sz="3200" b="1" dirty="0">
                <a:solidFill>
                  <a:schemeClr val="tx1"/>
                </a:solidFill>
              </a:rPr>
              <a:t>Local Fund Balance Deficit</a:t>
            </a:r>
            <a:endParaRPr lang="en-US" sz="2000" b="1" dirty="0">
              <a:solidFill>
                <a:schemeClr val="tx1"/>
              </a:solidFill>
            </a:endParaRPr>
          </a:p>
          <a:p>
            <a:pPr marL="342900" indent="-342900">
              <a:lnSpc>
                <a:spcPct val="150000"/>
              </a:lnSpc>
              <a:buFont typeface="Arial" panose="020B0604020202020204" pitchFamily="34" charset="0"/>
              <a:buChar char="•"/>
            </a:pPr>
            <a:r>
              <a:rPr lang="en-US" sz="2000" dirty="0">
                <a:solidFill>
                  <a:schemeClr val="tx1"/>
                </a:solidFill>
              </a:rPr>
              <a:t>Submit a journal entry through Administrative Accounting for a fund balance transfer from another local fund source</a:t>
            </a:r>
          </a:p>
          <a:p>
            <a:pPr marL="342900" indent="-342900">
              <a:lnSpc>
                <a:spcPct val="150000"/>
              </a:lnSpc>
              <a:buFont typeface="Arial" panose="020B0604020202020204" pitchFamily="34" charset="0"/>
              <a:buChar char="•"/>
            </a:pPr>
            <a:r>
              <a:rPr lang="en-US" sz="2000" dirty="0">
                <a:solidFill>
                  <a:schemeClr val="tx1"/>
                </a:solidFill>
              </a:rPr>
              <a:t>Submit a correcting Journal Entry to Administrative Accounting if the deficit was caused by something incorrectly expensed to an appropriated fund or FDCC</a:t>
            </a:r>
          </a:p>
        </p:txBody>
      </p:sp>
      <p:sp>
        <p:nvSpPr>
          <p:cNvPr id="4" name="TextBox 3"/>
          <p:cNvSpPr txBox="1"/>
          <p:nvPr/>
        </p:nvSpPr>
        <p:spPr>
          <a:xfrm>
            <a:off x="2979173" y="666713"/>
            <a:ext cx="6179575"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800" b="1" dirty="0">
                <a:solidFill>
                  <a:schemeClr val="tx1"/>
                </a:solidFill>
              </a:rPr>
              <a:t>How to Clear Deficits</a:t>
            </a:r>
            <a:endParaRPr kumimoji="0" lang="en-US" sz="4800" b="1" i="0" u="none" strike="noStrike" cap="none" spc="0" normalizeH="0" baseline="0" dirty="0">
              <a:ln>
                <a:noFill/>
              </a:ln>
              <a:solidFill>
                <a:schemeClr val="tx1"/>
              </a:solidFill>
              <a:effectLst/>
              <a:uFillTx/>
              <a:sym typeface="Gotham"/>
            </a:endParaRPr>
          </a:p>
        </p:txBody>
      </p:sp>
      <p:sp>
        <p:nvSpPr>
          <p:cNvPr id="5" name="Rectangle 4"/>
          <p:cNvSpPr/>
          <p:nvPr/>
        </p:nvSpPr>
        <p:spPr>
          <a:xfrm>
            <a:off x="1149838" y="1831246"/>
            <a:ext cx="10668781" cy="2677656"/>
          </a:xfrm>
          <a:prstGeom prst="rect">
            <a:avLst/>
          </a:prstGeom>
        </p:spPr>
        <p:txBody>
          <a:bodyPr wrap="square">
            <a:spAutoFit/>
          </a:bodyPr>
          <a:lstStyle/>
          <a:p>
            <a:pPr>
              <a:lnSpc>
                <a:spcPct val="150000"/>
              </a:lnSpc>
            </a:pPr>
            <a:r>
              <a:rPr lang="en-US" sz="3200" b="1" dirty="0">
                <a:solidFill>
                  <a:schemeClr val="tx1"/>
                </a:solidFill>
              </a:rPr>
              <a:t>Appropriated Fund Deficit</a:t>
            </a:r>
          </a:p>
          <a:p>
            <a:pPr marL="342900" indent="-342900">
              <a:lnSpc>
                <a:spcPct val="150000"/>
              </a:lnSpc>
              <a:buFont typeface="Arial" panose="020B0604020202020204" pitchFamily="34" charset="0"/>
              <a:buChar char="•"/>
            </a:pPr>
            <a:r>
              <a:rPr lang="en-US" sz="2000" dirty="0">
                <a:solidFill>
                  <a:schemeClr val="tx1"/>
                </a:solidFill>
              </a:rPr>
              <a:t>Submit a One-time budget transfer if this is only for the current fiscal year</a:t>
            </a:r>
          </a:p>
          <a:p>
            <a:pPr marL="342900" indent="-342900">
              <a:lnSpc>
                <a:spcPct val="150000"/>
              </a:lnSpc>
              <a:buFont typeface="Arial" panose="020B0604020202020204" pitchFamily="34" charset="0"/>
              <a:buChar char="•"/>
            </a:pPr>
            <a:r>
              <a:rPr lang="en-US" sz="2000" dirty="0">
                <a:solidFill>
                  <a:schemeClr val="tx1"/>
                </a:solidFill>
              </a:rPr>
              <a:t>Submit a Permanent budget transfer if base funding is needed on a permanent basis</a:t>
            </a:r>
          </a:p>
          <a:p>
            <a:pPr marL="342900" indent="-342900">
              <a:lnSpc>
                <a:spcPct val="150000"/>
              </a:lnSpc>
              <a:buFont typeface="Arial" panose="020B0604020202020204" pitchFamily="34" charset="0"/>
              <a:buChar char="•"/>
            </a:pPr>
            <a:r>
              <a:rPr lang="en-US" sz="2000" dirty="0">
                <a:solidFill>
                  <a:schemeClr val="tx1"/>
                </a:solidFill>
              </a:rPr>
              <a:t>Submit a correcting Journal Entry to Administrative Accounting if the deficit was caused by something incorrectly expensed to an appropriated fund or FDCC</a:t>
            </a:r>
          </a:p>
        </p:txBody>
      </p:sp>
    </p:spTree>
    <p:extLst>
      <p:ext uri="{BB962C8B-B14F-4D97-AF65-F5344CB8AC3E}">
        <p14:creationId xmlns:p14="http://schemas.microsoft.com/office/powerpoint/2010/main" val="27299541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2601" y="339750"/>
            <a:ext cx="5545313"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4800" b="1" dirty="0">
                <a:solidFill>
                  <a:schemeClr val="tx1"/>
                </a:solidFill>
              </a:rPr>
              <a:t>Budget Transfers</a:t>
            </a:r>
            <a:endParaRPr kumimoji="0" lang="en-US" sz="4800" b="1" i="0" u="none" strike="noStrike" cap="none" spc="0" normalizeH="0" baseline="0" dirty="0">
              <a:ln>
                <a:noFill/>
              </a:ln>
              <a:solidFill>
                <a:schemeClr val="tx1"/>
              </a:solidFill>
              <a:effectLst/>
              <a:uFillTx/>
              <a:sym typeface="Gotham"/>
            </a:endParaRPr>
          </a:p>
        </p:txBody>
      </p:sp>
      <p:pic>
        <p:nvPicPr>
          <p:cNvPr id="4" name="Picture 3"/>
          <p:cNvPicPr>
            <a:picLocks noChangeAspect="1"/>
          </p:cNvPicPr>
          <p:nvPr/>
        </p:nvPicPr>
        <p:blipFill>
          <a:blip r:embed="rId3" cstate="print"/>
          <a:stretch>
            <a:fillRect/>
          </a:stretch>
        </p:blipFill>
        <p:spPr>
          <a:xfrm>
            <a:off x="1166532" y="1581422"/>
            <a:ext cx="10629900" cy="4791075"/>
          </a:xfrm>
          <a:prstGeom prst="rect">
            <a:avLst/>
          </a:prstGeom>
        </p:spPr>
      </p:pic>
      <p:pic>
        <p:nvPicPr>
          <p:cNvPr id="5" name="Picture 4"/>
          <p:cNvPicPr>
            <a:picLocks noChangeAspect="1"/>
          </p:cNvPicPr>
          <p:nvPr/>
        </p:nvPicPr>
        <p:blipFill>
          <a:blip r:embed="rId4" cstate="print"/>
          <a:stretch>
            <a:fillRect/>
          </a:stretch>
        </p:blipFill>
        <p:spPr>
          <a:xfrm>
            <a:off x="1166532" y="6970615"/>
            <a:ext cx="5886450" cy="1285875"/>
          </a:xfrm>
          <a:prstGeom prst="rect">
            <a:avLst/>
          </a:prstGeom>
        </p:spPr>
      </p:pic>
      <p:sp>
        <p:nvSpPr>
          <p:cNvPr id="6" name="TextBox 5"/>
          <p:cNvSpPr txBox="1"/>
          <p:nvPr/>
        </p:nvSpPr>
        <p:spPr>
          <a:xfrm>
            <a:off x="789648" y="8854608"/>
            <a:ext cx="11776117" cy="670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r>
              <a:rPr kumimoji="0" lang="en-US" sz="2000" b="1" i="1" u="none" strike="noStrike" cap="none" spc="0" normalizeH="0" baseline="0" dirty="0">
                <a:ln>
                  <a:noFill/>
                </a:ln>
                <a:solidFill>
                  <a:schemeClr val="tx1"/>
                </a:solidFill>
                <a:effectLst/>
                <a:uFillTx/>
                <a:sym typeface="Gotham"/>
              </a:rPr>
              <a:t>A more detailed explanation</a:t>
            </a:r>
            <a:r>
              <a:rPr kumimoji="0" lang="en-US" sz="2000" b="1" i="1" u="none" strike="noStrike" cap="none" spc="0" normalizeH="0" dirty="0">
                <a:ln>
                  <a:noFill/>
                </a:ln>
                <a:solidFill>
                  <a:schemeClr val="tx1"/>
                </a:solidFill>
                <a:effectLst/>
                <a:uFillTx/>
                <a:sym typeface="Gotham"/>
              </a:rPr>
              <a:t> of how to do budget transfers is available in the Budget </a:t>
            </a:r>
            <a:r>
              <a:rPr lang="en-US" sz="2000" b="1" i="1" dirty="0">
                <a:solidFill>
                  <a:schemeClr val="tx1"/>
                </a:solidFill>
              </a:rPr>
              <a:t>Desk Manual on our website at: </a:t>
            </a:r>
            <a:r>
              <a:rPr lang="en-US" sz="2000" b="1" i="1" dirty="0">
                <a:solidFill>
                  <a:schemeClr val="tx1"/>
                </a:solidFill>
                <a:hlinkClick r:id="rId5"/>
              </a:rPr>
              <a:t>https://vpfa.boisestate.edu/budget-and-planning/</a:t>
            </a:r>
            <a:endParaRPr kumimoji="0" lang="en-US" sz="2000" b="1" i="1" u="none" strike="noStrike" cap="none" spc="0" normalizeH="0" baseline="0" dirty="0">
              <a:ln>
                <a:noFill/>
              </a:ln>
              <a:solidFill>
                <a:schemeClr val="tx1"/>
              </a:solidFill>
              <a:effectLst/>
              <a:uFillTx/>
              <a:sym typeface="Gotham"/>
            </a:endParaRPr>
          </a:p>
        </p:txBody>
      </p:sp>
    </p:spTree>
    <p:extLst>
      <p:ext uri="{BB962C8B-B14F-4D97-AF65-F5344CB8AC3E}">
        <p14:creationId xmlns:p14="http://schemas.microsoft.com/office/powerpoint/2010/main" val="28510982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1988252" y="1181091"/>
            <a:ext cx="9028325" cy="793377"/>
          </a:xfrm>
          <a:prstGeom prst="rect">
            <a:avLst/>
          </a:prstGeom>
          <a:ln w="12700">
            <a:miter lim="400000"/>
          </a:ln>
          <a:extLst>
            <a:ext uri="{C572A759-6A51-4108-AA02-DFA0A04FC94B}">
              <ma14:wrappingTextBoxFlag xmlns="" xmlns:ma14="http://schemas.microsoft.com/office/mac/drawingml/2011/main" val="1"/>
            </a:ext>
          </a:extLst>
        </p:spPr>
        <p:txBody>
          <a:bodyPr wrap="none" lIns="27092" tIns="27092" rIns="27092" bIns="27092" anchor="ctr">
            <a:sp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9pPr>
          </a:lstStyle>
          <a:p>
            <a:pPr hangingPunct="1"/>
            <a:r>
              <a:rPr lang="en-US" sz="4800" b="1" i="0" dirty="0" smtClean="0">
                <a:solidFill>
                  <a:schemeClr val="tx1"/>
                </a:solidFill>
              </a:rPr>
              <a:t>Budget and Personnel Actions</a:t>
            </a:r>
            <a:endParaRPr lang="en-US" sz="4800" b="1" i="0" dirty="0">
              <a:solidFill>
                <a:schemeClr val="tx1"/>
              </a:solidFill>
            </a:endParaRPr>
          </a:p>
        </p:txBody>
      </p:sp>
      <p:sp>
        <p:nvSpPr>
          <p:cNvPr id="3" name="TextBox 2"/>
          <p:cNvSpPr txBox="1"/>
          <p:nvPr/>
        </p:nvSpPr>
        <p:spPr>
          <a:xfrm>
            <a:off x="1464587" y="2667644"/>
            <a:ext cx="10696755" cy="4671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j-lt"/>
                <a:ea typeface="+mj-ea"/>
                <a:cs typeface="+mj-cs"/>
                <a:sym typeface="Gotham"/>
              </a:rPr>
              <a:t>The Office</a:t>
            </a:r>
            <a:r>
              <a:rPr kumimoji="0" lang="en-US" sz="3000" b="0" i="0" u="none" strike="noStrike" cap="none" spc="0" normalizeH="0" dirty="0" smtClean="0">
                <a:ln>
                  <a:noFill/>
                </a:ln>
                <a:solidFill>
                  <a:srgbClr val="000000"/>
                </a:solidFill>
                <a:effectLst/>
                <a:uFillTx/>
                <a:latin typeface="+mj-lt"/>
                <a:ea typeface="+mj-ea"/>
                <a:cs typeface="+mj-cs"/>
                <a:sym typeface="Gotham"/>
              </a:rPr>
              <a:t> of Budget and Planning works closely with Human Resources when the employee action requires new budget or a change in the existing budget.  </a:t>
            </a:r>
          </a:p>
          <a:p>
            <a:pPr marL="0" marR="0" indent="0" algn="l" defTabSz="457200" rtl="0" fontAlgn="auto" latinLnBrk="0" hangingPunct="0">
              <a:lnSpc>
                <a:spcPct val="100000"/>
              </a:lnSpc>
              <a:spcBef>
                <a:spcPts val="0"/>
              </a:spcBef>
              <a:spcAft>
                <a:spcPts val="0"/>
              </a:spcAft>
              <a:buClrTx/>
              <a:buSzTx/>
              <a:buFontTx/>
              <a:buNone/>
              <a:tabLst/>
            </a:pPr>
            <a:endParaRPr lang="en-US" baseline="0" dirty="0"/>
          </a:p>
          <a:p>
            <a:pPr marL="0" marR="0" indent="0" algn="l" defTabSz="457200" rtl="0" fontAlgn="auto" latinLnBrk="0" hangingPunct="0">
              <a:lnSpc>
                <a:spcPct val="100000"/>
              </a:lnSpc>
              <a:spcBef>
                <a:spcPts val="0"/>
              </a:spcBef>
              <a:spcAft>
                <a:spcPts val="0"/>
              </a:spcAft>
              <a:buClrTx/>
              <a:buSzTx/>
              <a:buFontTx/>
              <a:buNone/>
              <a:tabLst/>
            </a:pPr>
            <a:r>
              <a:rPr lang="en-US" dirty="0" smtClean="0"/>
              <a:t>For this reason it is important the any budget information  provided on Hiring/Personnel forms contain concise and specific information and regarding position budget.</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j-lt"/>
                <a:ea typeface="+mj-ea"/>
                <a:cs typeface="+mj-cs"/>
                <a:sym typeface="Gotham"/>
              </a:rPr>
              <a:t>The</a:t>
            </a:r>
            <a:r>
              <a:rPr kumimoji="0" lang="en-US" sz="3000" b="0" i="0" u="none" strike="noStrike" cap="none" spc="0" normalizeH="0" dirty="0" smtClean="0">
                <a:ln>
                  <a:noFill/>
                </a:ln>
                <a:solidFill>
                  <a:srgbClr val="000000"/>
                </a:solidFill>
                <a:effectLst/>
                <a:uFillTx/>
                <a:latin typeface="+mj-lt"/>
                <a:ea typeface="+mj-ea"/>
                <a:cs typeface="+mj-cs"/>
                <a:sym typeface="Gotham"/>
              </a:rPr>
              <a:t> following screens contain some basic information and guidelines.  </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Tree>
    <p:extLst>
      <p:ext uri="{BB962C8B-B14F-4D97-AF65-F5344CB8AC3E}">
        <p14:creationId xmlns:p14="http://schemas.microsoft.com/office/powerpoint/2010/main" val="37798448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610520" y="1822891"/>
            <a:ext cx="6420113" cy="1171789"/>
          </a:xfrm>
        </p:spPr>
        <p:txBody>
          <a:bodyPr>
            <a:normAutofit/>
          </a:bodyPr>
          <a:lstStyle/>
          <a:p>
            <a:pPr algn="ctr"/>
            <a:r>
              <a:rPr lang="en-US" sz="2800" dirty="0"/>
              <a:t>The Three Parts of Positions</a:t>
            </a:r>
          </a:p>
        </p:txBody>
      </p:sp>
      <p:sp>
        <p:nvSpPr>
          <p:cNvPr id="6" name="TextBox 5"/>
          <p:cNvSpPr txBox="1"/>
          <p:nvPr/>
        </p:nvSpPr>
        <p:spPr>
          <a:xfrm>
            <a:off x="531934" y="831476"/>
            <a:ext cx="11875219"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tx1"/>
                </a:solidFill>
                <a:effectLst/>
                <a:uFillTx/>
                <a:latin typeface="+mj-lt"/>
                <a:ea typeface="+mj-ea"/>
                <a:cs typeface="+mj-cs"/>
                <a:sym typeface="Gotham"/>
              </a:rPr>
              <a:t>Position</a:t>
            </a:r>
            <a:r>
              <a:rPr kumimoji="0" lang="en-US" sz="4800" b="1" i="0" u="none" strike="noStrike" cap="none" spc="0" normalizeH="0" dirty="0">
                <a:ln>
                  <a:noFill/>
                </a:ln>
                <a:solidFill>
                  <a:schemeClr val="tx1"/>
                </a:solidFill>
                <a:effectLst/>
                <a:uFillTx/>
                <a:latin typeface="+mj-lt"/>
                <a:ea typeface="+mj-ea"/>
                <a:cs typeface="+mj-cs"/>
                <a:sym typeface="Gotham"/>
              </a:rPr>
              <a:t> Budgeting</a:t>
            </a:r>
            <a:endParaRPr kumimoji="0" lang="en-US" sz="4800" b="1" i="0" u="none" strike="noStrike" cap="none" spc="0" normalizeH="0" baseline="0" dirty="0">
              <a:ln>
                <a:noFill/>
              </a:ln>
              <a:solidFill>
                <a:schemeClr val="tx1"/>
              </a:solidFill>
              <a:effectLst/>
              <a:uFillTx/>
              <a:latin typeface="+mj-lt"/>
              <a:ea typeface="+mj-ea"/>
              <a:cs typeface="+mj-cs"/>
              <a:sym typeface="Gotham"/>
            </a:endParaRPr>
          </a:p>
        </p:txBody>
      </p:sp>
      <p:sp>
        <p:nvSpPr>
          <p:cNvPr id="7" name="Text Placeholder 2"/>
          <p:cNvSpPr>
            <a:spLocks noGrp="1"/>
          </p:cNvSpPr>
          <p:nvPr>
            <p:ph type="body" sz="quarter" idx="14"/>
          </p:nvPr>
        </p:nvSpPr>
        <p:spPr>
          <a:xfrm>
            <a:off x="717176" y="1902344"/>
            <a:ext cx="4576481" cy="840856"/>
          </a:xfrm>
        </p:spPr>
        <p:txBody>
          <a:bodyPr>
            <a:normAutofit/>
          </a:bodyPr>
          <a:lstStyle/>
          <a:p>
            <a:pPr algn="ctr"/>
            <a:r>
              <a:rPr lang="en-US" sz="2800" dirty="0"/>
              <a:t>Budget Requirements</a:t>
            </a:r>
          </a:p>
        </p:txBody>
      </p:sp>
      <p:sp>
        <p:nvSpPr>
          <p:cNvPr id="9" name="Text Placeholder 3"/>
          <p:cNvSpPr>
            <a:spLocks noGrp="1"/>
          </p:cNvSpPr>
          <p:nvPr>
            <p:ph type="body" sz="quarter" idx="15"/>
          </p:nvPr>
        </p:nvSpPr>
        <p:spPr>
          <a:xfrm>
            <a:off x="5825674" y="3191033"/>
            <a:ext cx="6420113" cy="3737190"/>
          </a:xfrm>
        </p:spPr>
        <p:txBody>
          <a:bodyPr/>
          <a:lstStyle/>
          <a:p>
            <a:pPr marL="342900" indent="-342900">
              <a:buFont typeface="Arial" panose="020B0604020202020204" pitchFamily="34" charset="0"/>
              <a:buChar char="•"/>
            </a:pPr>
            <a:r>
              <a:rPr lang="en-US" sz="2400" b="1" dirty="0"/>
              <a:t>Position</a:t>
            </a:r>
          </a:p>
          <a:p>
            <a:r>
              <a:rPr lang="en-US" sz="2400" dirty="0"/>
              <a:t>		</a:t>
            </a:r>
            <a:r>
              <a:rPr lang="en-US" sz="2000" dirty="0"/>
              <a:t>Job Description, Title, Classification, Salary 				Range</a:t>
            </a:r>
          </a:p>
          <a:p>
            <a:pPr marL="342900" indent="-342900">
              <a:buFont typeface="Arial" panose="020B0604020202020204" pitchFamily="34" charset="0"/>
              <a:buChar char="•"/>
            </a:pPr>
            <a:r>
              <a:rPr lang="en-US" sz="2400" b="1" dirty="0"/>
              <a:t>Person</a:t>
            </a:r>
          </a:p>
          <a:p>
            <a:r>
              <a:rPr lang="en-US" sz="2400" b="1" dirty="0"/>
              <a:t>		</a:t>
            </a:r>
            <a:r>
              <a:rPr lang="en-US" sz="2000" dirty="0"/>
              <a:t>Individual performing the duties and receiving 				compensation</a:t>
            </a:r>
          </a:p>
          <a:p>
            <a:pPr marL="342900" indent="-342900">
              <a:buFont typeface="Arial" panose="020B0604020202020204" pitchFamily="34" charset="0"/>
              <a:buChar char="•"/>
            </a:pPr>
            <a:r>
              <a:rPr lang="en-US" sz="2400" b="1" dirty="0"/>
              <a:t>Budget</a:t>
            </a:r>
            <a:endParaRPr lang="en-US" sz="2000" b="1" dirty="0"/>
          </a:p>
          <a:p>
            <a:r>
              <a:rPr lang="en-US" sz="2000" dirty="0"/>
              <a:t>		Where the dollars come </a:t>
            </a:r>
            <a:r>
              <a:rPr lang="en-US" sz="2000" dirty="0" smtClean="0"/>
              <a:t>from </a:t>
            </a:r>
            <a:r>
              <a:rPr lang="en-US" sz="2000" dirty="0"/>
              <a:t>to pay the person</a:t>
            </a:r>
            <a:endParaRPr lang="en-US" sz="2400" dirty="0"/>
          </a:p>
        </p:txBody>
      </p:sp>
      <p:sp>
        <p:nvSpPr>
          <p:cNvPr id="10" name="Text Placeholder 3"/>
          <p:cNvSpPr>
            <a:spLocks noGrp="1"/>
          </p:cNvSpPr>
          <p:nvPr>
            <p:ph type="body" sz="quarter" idx="15"/>
          </p:nvPr>
        </p:nvSpPr>
        <p:spPr>
          <a:xfrm>
            <a:off x="531934" y="2743200"/>
            <a:ext cx="4611564" cy="5127811"/>
          </a:xfrm>
        </p:spPr>
        <p:txBody>
          <a:bodyPr>
            <a:normAutofit/>
          </a:bodyPr>
          <a:lstStyle/>
          <a:p>
            <a:r>
              <a:rPr lang="en-US" sz="2400" dirty="0"/>
              <a:t>Need to identify continuous funding stream to cover salaries such as:</a:t>
            </a:r>
          </a:p>
          <a:p>
            <a:endParaRPr lang="en-US" sz="2400" dirty="0"/>
          </a:p>
          <a:p>
            <a:pPr marL="342900" indent="-342900">
              <a:buFont typeface="Arial" panose="020B0604020202020204" pitchFamily="34" charset="0"/>
              <a:buChar char="•"/>
            </a:pPr>
            <a:r>
              <a:rPr lang="en-US" sz="2400" dirty="0"/>
              <a:t>Appropriated Base Budget</a:t>
            </a:r>
          </a:p>
          <a:p>
            <a:pPr marL="342900" indent="-342900">
              <a:buFont typeface="Arial" panose="020B0604020202020204" pitchFamily="34" charset="0"/>
              <a:buChar char="•"/>
            </a:pPr>
            <a:r>
              <a:rPr lang="en-US" sz="2400" dirty="0"/>
              <a:t>Local with a steady source of revenue</a:t>
            </a:r>
          </a:p>
          <a:p>
            <a:pPr marL="342900" indent="-342900">
              <a:buFont typeface="Arial" panose="020B0604020202020204" pitchFamily="34" charset="0"/>
              <a:buChar char="•"/>
            </a:pPr>
            <a:r>
              <a:rPr lang="en-US" sz="2400" dirty="0"/>
              <a:t>Local Fund Balance Transfer </a:t>
            </a:r>
            <a:r>
              <a:rPr lang="en-US" sz="2000" i="1" dirty="0"/>
              <a:t>(Should identify the cost center with revenue and where revenue is obtained.)</a:t>
            </a:r>
            <a:endParaRPr lang="en-US" sz="2400" i="1" dirty="0"/>
          </a:p>
          <a:p>
            <a:pPr marL="342900" indent="-342900">
              <a:buFont typeface="Arial" panose="020B0604020202020204" pitchFamily="34" charset="0"/>
              <a:buChar char="•"/>
            </a:pPr>
            <a:r>
              <a:rPr lang="en-US" sz="2400" dirty="0"/>
              <a:t>Grant Funding </a:t>
            </a:r>
            <a:r>
              <a:rPr lang="en-US" sz="2000" i="1" dirty="0"/>
              <a:t>(Where will base funding be provided after the grant ends?)</a:t>
            </a:r>
            <a:endParaRPr lang="en-US" sz="2400" dirty="0"/>
          </a:p>
        </p:txBody>
      </p:sp>
    </p:spTree>
    <p:extLst>
      <p:ext uri="{BB962C8B-B14F-4D97-AF65-F5344CB8AC3E}">
        <p14:creationId xmlns:p14="http://schemas.microsoft.com/office/powerpoint/2010/main" val="15628555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3099" y="1685314"/>
            <a:ext cx="2521844" cy="492443"/>
          </a:xfrm>
          <a:prstGeom prst="rect">
            <a:avLst/>
          </a:prstGeom>
        </p:spPr>
        <p:txBody>
          <a:bodyPr wrap="none">
            <a:spAutoFit/>
          </a:bodyPr>
          <a:lstStyle/>
          <a:p>
            <a:r>
              <a:rPr lang="en-US" sz="2600" b="1" dirty="0"/>
              <a:t>Good Example</a:t>
            </a:r>
          </a:p>
        </p:txBody>
      </p:sp>
      <p:pic>
        <p:nvPicPr>
          <p:cNvPr id="4" name="Picture 3"/>
          <p:cNvPicPr>
            <a:picLocks noChangeAspect="1"/>
          </p:cNvPicPr>
          <p:nvPr/>
        </p:nvPicPr>
        <p:blipFill>
          <a:blip r:embed="rId3" cstate="print"/>
          <a:stretch>
            <a:fillRect/>
          </a:stretch>
        </p:blipFill>
        <p:spPr>
          <a:xfrm>
            <a:off x="1113099" y="2520707"/>
            <a:ext cx="5018257" cy="5512592"/>
          </a:xfrm>
          <a:prstGeom prst="rect">
            <a:avLst/>
          </a:prstGeom>
        </p:spPr>
      </p:pic>
      <p:sp>
        <p:nvSpPr>
          <p:cNvPr id="5" name="Content Placeholder 3"/>
          <p:cNvSpPr txBox="1">
            <a:spLocks/>
          </p:cNvSpPr>
          <p:nvPr/>
        </p:nvSpPr>
        <p:spPr>
          <a:xfrm>
            <a:off x="6421120" y="3043927"/>
            <a:ext cx="6095666" cy="4989372"/>
          </a:xfrm>
          <a:prstGeom prst="rect">
            <a:avLst/>
          </a:prstGeom>
          <a:ln w="12700">
            <a:miter lim="400000"/>
          </a:ln>
        </p:spPr>
        <p:txBody>
          <a:bodyPr wrap="none" lIns="45719" rIns="45719"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0"/>
              </a:spcBef>
              <a:spcAft>
                <a:spcPts val="0"/>
              </a:spcAft>
              <a:buClrTx/>
              <a:buSzTx/>
              <a:buFontTx/>
              <a:buNone/>
              <a:tabLst/>
              <a:defRPr kumimoji="0" sz="3400" b="0" i="1" u="none" strike="noStrike" cap="none" spc="0" normalizeH="0" baseline="0">
                <a:ln>
                  <a:noFill/>
                </a:ln>
                <a:solidFill>
                  <a:srgbClr val="FFFFFF"/>
                </a:solidFill>
                <a:effectLst/>
                <a:uFillTx/>
                <a:latin typeface="+mj-lt"/>
                <a:ea typeface="+mj-ea"/>
                <a:cs typeface="+mj-cs"/>
                <a:sym typeface="Gotham"/>
              </a:defRPr>
            </a:lvl1pPr>
            <a:lvl2pPr marL="0" marR="0" indent="228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2pPr>
            <a:lvl3pPr marL="0" marR="0" indent="457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3pPr>
            <a:lvl4pPr marL="0" marR="0" indent="685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4pPr>
            <a:lvl5pPr marL="0" marR="0" indent="9144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5pPr>
            <a:lvl6pPr marL="0" marR="0" indent="11430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6pPr>
            <a:lvl7pPr marL="0" marR="0" indent="1371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7pPr>
            <a:lvl8pPr marL="0" marR="0" indent="1600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8pPr>
            <a:lvl9pPr marL="0" marR="0" indent="1828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9pPr>
          </a:lstStyle>
          <a:p>
            <a:endParaRPr lang="en-US" sz="1707" dirty="0"/>
          </a:p>
        </p:txBody>
      </p:sp>
      <p:sp>
        <p:nvSpPr>
          <p:cNvPr id="6" name="Rectangle 5"/>
          <p:cNvSpPr/>
          <p:nvPr/>
        </p:nvSpPr>
        <p:spPr>
          <a:xfrm>
            <a:off x="6263639" y="2768624"/>
            <a:ext cx="6253147" cy="5016758"/>
          </a:xfrm>
          <a:prstGeom prst="rect">
            <a:avLst/>
          </a:prstGeom>
        </p:spPr>
        <p:txBody>
          <a:bodyPr wrap="square">
            <a:spAutoFit/>
          </a:bodyPr>
          <a:lstStyle/>
          <a:p>
            <a:endParaRPr lang="en-US" sz="2000" dirty="0"/>
          </a:p>
          <a:p>
            <a:endParaRPr lang="en-US" sz="2000" dirty="0"/>
          </a:p>
          <a:p>
            <a:r>
              <a:rPr lang="en-US" sz="2000" dirty="0"/>
              <a:t>This </a:t>
            </a:r>
            <a:r>
              <a:rPr lang="en-US" sz="2000" b="1" dirty="0"/>
              <a:t>Budget Plan </a:t>
            </a:r>
            <a:r>
              <a:rPr lang="en-US" sz="2000" dirty="0"/>
              <a:t>tells where the dollars will be moved from to pay the expenses of this employment action.  </a:t>
            </a:r>
          </a:p>
          <a:p>
            <a:endParaRPr lang="en-US" sz="2000" dirty="0"/>
          </a:p>
          <a:p>
            <a:r>
              <a:rPr lang="en-US" sz="2000" dirty="0"/>
              <a:t> (Additional information might also include that PCN XXX would be deleted and a permanent budget transfer has been submitted. Any PMOA information could also be included here.)</a:t>
            </a:r>
          </a:p>
          <a:p>
            <a:endParaRPr lang="en-US" sz="2000" dirty="0"/>
          </a:p>
          <a:p>
            <a:endParaRPr lang="en-US" sz="2000" dirty="0"/>
          </a:p>
          <a:p>
            <a:r>
              <a:rPr lang="en-US" sz="2000" dirty="0"/>
              <a:t>The </a:t>
            </a:r>
            <a:r>
              <a:rPr lang="en-US" sz="2000" b="1" dirty="0"/>
              <a:t>Funding Source &amp; Distribution</a:t>
            </a:r>
            <a:r>
              <a:rPr lang="en-US" sz="2000" dirty="0"/>
              <a:t> tell where the expense will be </a:t>
            </a:r>
            <a:r>
              <a:rPr lang="en-US" sz="2000" b="1" dirty="0"/>
              <a:t>paid</a:t>
            </a:r>
            <a:r>
              <a:rPr lang="en-US" sz="2000" dirty="0"/>
              <a:t> from.</a:t>
            </a:r>
          </a:p>
          <a:p>
            <a:endParaRPr lang="en-US" sz="2000" dirty="0"/>
          </a:p>
          <a:p>
            <a:endParaRPr lang="en-US" sz="2000" dirty="0"/>
          </a:p>
        </p:txBody>
      </p:sp>
      <p:cxnSp>
        <p:nvCxnSpPr>
          <p:cNvPr id="8" name="Straight Arrow Connector 7"/>
          <p:cNvCxnSpPr/>
          <p:nvPr/>
        </p:nvCxnSpPr>
        <p:spPr>
          <a:xfrm flipH="1" flipV="1">
            <a:off x="4206240" y="3234690"/>
            <a:ext cx="2057399" cy="411480"/>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0" name="Straight Arrow Connector 9"/>
          <p:cNvCxnSpPr/>
          <p:nvPr/>
        </p:nvCxnSpPr>
        <p:spPr>
          <a:xfrm flipH="1">
            <a:off x="4663440" y="3646170"/>
            <a:ext cx="1600199" cy="1268730"/>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H="1" flipV="1">
            <a:off x="3714750" y="5955030"/>
            <a:ext cx="2706370" cy="617220"/>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flipH="1">
            <a:off x="4754880" y="6572250"/>
            <a:ext cx="1666240" cy="954536"/>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15" name="Title 1"/>
          <p:cNvSpPr txBox="1">
            <a:spLocks/>
          </p:cNvSpPr>
          <p:nvPr/>
        </p:nvSpPr>
        <p:spPr>
          <a:xfrm>
            <a:off x="284813" y="700141"/>
            <a:ext cx="12231973" cy="1215814"/>
          </a:xfrm>
          <a:prstGeom prst="rect">
            <a:avLst/>
          </a:prstGeom>
        </p:spPr>
        <p:txBody>
          <a:bodyPr/>
          <a:lst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9pPr>
          </a:lstStyle>
          <a:p>
            <a:pPr hangingPunct="1"/>
            <a:r>
              <a:rPr lang="en-US" sz="4400" dirty="0"/>
              <a:t>TALEO Requisition – Budget Plan</a:t>
            </a:r>
          </a:p>
        </p:txBody>
      </p:sp>
    </p:spTree>
    <p:extLst>
      <p:ext uri="{BB962C8B-B14F-4D97-AF65-F5344CB8AC3E}">
        <p14:creationId xmlns:p14="http://schemas.microsoft.com/office/powerpoint/2010/main" val="28756905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5888" y="1474382"/>
            <a:ext cx="10106451" cy="14089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800" b="0" i="0" u="none" strike="noStrike" cap="none" spc="600" normalizeH="0" baseline="0" dirty="0">
                <a:ln>
                  <a:noFill/>
                </a:ln>
                <a:solidFill>
                  <a:schemeClr val="tx1"/>
                </a:solidFill>
                <a:effectLst/>
                <a:uFillTx/>
                <a:latin typeface="+mj-lt"/>
                <a:ea typeface="+mj-ea"/>
                <a:cs typeface="+mj-cs"/>
                <a:sym typeface="Gotham"/>
              </a:rPr>
              <a:t>AGENDA</a:t>
            </a:r>
          </a:p>
        </p:txBody>
      </p:sp>
      <p:sp>
        <p:nvSpPr>
          <p:cNvPr id="5" name="Rectangle 4"/>
          <p:cNvSpPr/>
          <p:nvPr/>
        </p:nvSpPr>
        <p:spPr>
          <a:xfrm>
            <a:off x="4258898" y="4330925"/>
            <a:ext cx="5620432" cy="3000821"/>
          </a:xfrm>
          <a:prstGeom prst="rect">
            <a:avLst/>
          </a:prstGeom>
        </p:spPr>
        <p:txBody>
          <a:bodyPr wrap="square">
            <a:spAutoFit/>
          </a:bodyPr>
          <a:lstStyle/>
          <a:p>
            <a:pPr marL="514350" indent="-514350">
              <a:lnSpc>
                <a:spcPct val="150000"/>
              </a:lnSpc>
              <a:buFont typeface="Arial" panose="020B0604020202020204" pitchFamily="34" charset="0"/>
              <a:buChar char="•"/>
            </a:pPr>
            <a:r>
              <a:rPr lang="en-US" sz="3200" dirty="0">
                <a:solidFill>
                  <a:schemeClr val="tx1"/>
                </a:solidFill>
              </a:rPr>
              <a:t>OBP Mission and Purpose</a:t>
            </a:r>
          </a:p>
          <a:p>
            <a:pPr marL="514350" indent="-514350">
              <a:lnSpc>
                <a:spcPct val="150000"/>
              </a:lnSpc>
              <a:buFont typeface="Arial" panose="020B0604020202020204" pitchFamily="34" charset="0"/>
              <a:buChar char="•"/>
            </a:pPr>
            <a:r>
              <a:rPr lang="en-US" sz="3200" dirty="0">
                <a:solidFill>
                  <a:schemeClr val="tx1"/>
                </a:solidFill>
              </a:rPr>
              <a:t>Best Practices</a:t>
            </a:r>
          </a:p>
          <a:p>
            <a:pPr marL="514350" indent="-514350">
              <a:lnSpc>
                <a:spcPct val="150000"/>
              </a:lnSpc>
              <a:buFont typeface="Arial" panose="020B0604020202020204" pitchFamily="34" charset="0"/>
              <a:buChar char="•"/>
            </a:pPr>
            <a:r>
              <a:rPr lang="en-US" sz="3200" dirty="0">
                <a:solidFill>
                  <a:schemeClr val="tx1"/>
                </a:solidFill>
              </a:rPr>
              <a:t>Reports</a:t>
            </a:r>
          </a:p>
          <a:p>
            <a:pPr lvl="2" indent="0">
              <a:lnSpc>
                <a:spcPct val="150000"/>
              </a:lnSpc>
            </a:pPr>
            <a:endParaRPr lang="en-US" dirty="0"/>
          </a:p>
        </p:txBody>
      </p:sp>
    </p:spTree>
    <p:extLst>
      <p:ext uri="{BB962C8B-B14F-4D97-AF65-F5344CB8AC3E}">
        <p14:creationId xmlns:p14="http://schemas.microsoft.com/office/powerpoint/2010/main" val="295204364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72395" y="2736277"/>
            <a:ext cx="5296275" cy="5717779"/>
          </a:xfrm>
          <a:prstGeom prst="rect">
            <a:avLst/>
          </a:prstGeom>
        </p:spPr>
      </p:pic>
      <p:sp>
        <p:nvSpPr>
          <p:cNvPr id="3" name="TextBox 2"/>
          <p:cNvSpPr txBox="1"/>
          <p:nvPr/>
        </p:nvSpPr>
        <p:spPr>
          <a:xfrm>
            <a:off x="772395" y="2085888"/>
            <a:ext cx="2997200"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j-lt"/>
                <a:ea typeface="+mj-ea"/>
                <a:cs typeface="+mj-cs"/>
                <a:sym typeface="Gotham"/>
              </a:rPr>
              <a:t>Poor Exa</a:t>
            </a:r>
            <a:r>
              <a:rPr lang="en-US" dirty="0"/>
              <a:t>mple</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4" name="Content Placeholder 3"/>
          <p:cNvSpPr txBox="1">
            <a:spLocks/>
          </p:cNvSpPr>
          <p:nvPr/>
        </p:nvSpPr>
        <p:spPr>
          <a:xfrm>
            <a:off x="7078132" y="2356599"/>
            <a:ext cx="5220548" cy="606319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0"/>
              </a:spcBef>
              <a:spcAft>
                <a:spcPts val="0"/>
              </a:spcAft>
              <a:buClrTx/>
              <a:buSzTx/>
              <a:buFontTx/>
              <a:buNone/>
              <a:tabLst/>
              <a:defRPr kumimoji="0" sz="3400" b="0" i="1" u="none" strike="noStrike" cap="none" spc="0" normalizeH="0" baseline="0">
                <a:ln>
                  <a:noFill/>
                </a:ln>
                <a:solidFill>
                  <a:srgbClr val="FFFFFF"/>
                </a:solidFill>
                <a:effectLst/>
                <a:uFillTx/>
                <a:latin typeface="+mj-lt"/>
                <a:ea typeface="+mj-ea"/>
                <a:cs typeface="+mj-cs"/>
                <a:sym typeface="Gotham"/>
              </a:defRPr>
            </a:lvl1pPr>
            <a:lvl2pPr marL="0" marR="0" indent="228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2pPr>
            <a:lvl3pPr marL="0" marR="0" indent="457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3pPr>
            <a:lvl4pPr marL="0" marR="0" indent="685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4pPr>
            <a:lvl5pPr marL="0" marR="0" indent="9144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5pPr>
            <a:lvl6pPr marL="0" marR="0" indent="11430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6pPr>
            <a:lvl7pPr marL="0" marR="0" indent="1371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7pPr>
            <a:lvl8pPr marL="0" marR="0" indent="1600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8pPr>
            <a:lvl9pPr marL="0" marR="0" indent="1828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9pPr>
          </a:lstStyle>
          <a:p>
            <a:endParaRPr lang="en-US" dirty="0">
              <a:solidFill>
                <a:schemeClr val="tx1"/>
              </a:solidFill>
            </a:endParaRPr>
          </a:p>
          <a:p>
            <a:r>
              <a:rPr lang="en-US" sz="2000" dirty="0">
                <a:solidFill>
                  <a:schemeClr val="tx1"/>
                </a:solidFill>
              </a:rPr>
              <a:t>This </a:t>
            </a:r>
            <a:r>
              <a:rPr lang="en-US" sz="2000" b="1" dirty="0">
                <a:solidFill>
                  <a:schemeClr val="tx1"/>
                </a:solidFill>
              </a:rPr>
              <a:t>Budget Plan </a:t>
            </a:r>
            <a:r>
              <a:rPr lang="en-US" sz="2000" dirty="0">
                <a:solidFill>
                  <a:schemeClr val="tx1"/>
                </a:solidFill>
              </a:rPr>
              <a:t>and the </a:t>
            </a:r>
            <a:r>
              <a:rPr lang="en-US" sz="2000" b="1" dirty="0">
                <a:solidFill>
                  <a:schemeClr val="tx1"/>
                </a:solidFill>
              </a:rPr>
              <a:t>Funding Source &amp; Distribution </a:t>
            </a:r>
            <a:r>
              <a:rPr lang="en-US" sz="2000" dirty="0">
                <a:solidFill>
                  <a:schemeClr val="tx1"/>
                </a:solidFill>
              </a:rPr>
              <a:t>tell the same information.  The funding for this action will be </a:t>
            </a:r>
            <a:r>
              <a:rPr lang="en-US" sz="2000" b="1" dirty="0">
                <a:solidFill>
                  <a:schemeClr val="tx1"/>
                </a:solidFill>
              </a:rPr>
              <a:t>paid</a:t>
            </a:r>
            <a:r>
              <a:rPr lang="en-US" sz="2000" dirty="0">
                <a:solidFill>
                  <a:schemeClr val="tx1"/>
                </a:solidFill>
              </a:rPr>
              <a:t> from a local FDCC.</a:t>
            </a:r>
          </a:p>
          <a:p>
            <a:endParaRPr lang="en-US" sz="2000" dirty="0">
              <a:solidFill>
                <a:schemeClr val="tx1"/>
              </a:solidFill>
            </a:endParaRPr>
          </a:p>
          <a:p>
            <a:r>
              <a:rPr lang="en-US" sz="2000" dirty="0">
                <a:solidFill>
                  <a:schemeClr val="tx1"/>
                </a:solidFill>
              </a:rPr>
              <a:t>It doesn’t tell where the dollars will come from to support the salary expense.</a:t>
            </a:r>
          </a:p>
          <a:p>
            <a:endParaRPr lang="en-US" sz="2000" dirty="0">
              <a:solidFill>
                <a:schemeClr val="tx1"/>
              </a:solidFill>
            </a:endParaRPr>
          </a:p>
          <a:p>
            <a:r>
              <a:rPr lang="en-US" sz="2000" dirty="0">
                <a:solidFill>
                  <a:schemeClr val="tx1"/>
                </a:solidFill>
              </a:rPr>
              <a:t>Imagine that the funding source is your checking account.  What is the source of the deposits?  Wages, rebates,  a check from your rich uncle?</a:t>
            </a:r>
          </a:p>
          <a:p>
            <a:endParaRPr lang="en-US" sz="2000" dirty="0">
              <a:solidFill>
                <a:schemeClr val="tx1"/>
              </a:solidFill>
            </a:endParaRPr>
          </a:p>
          <a:p>
            <a:r>
              <a:rPr lang="en-US" sz="2000" dirty="0">
                <a:solidFill>
                  <a:schemeClr val="tx1"/>
                </a:solidFill>
              </a:rPr>
              <a:t>The Budget Plan is to provide information regarding where the deposits are coming from.</a:t>
            </a:r>
          </a:p>
          <a:p>
            <a:endParaRPr lang="en-US" dirty="0">
              <a:solidFill>
                <a:schemeClr val="tx1"/>
              </a:solidFill>
            </a:endParaRPr>
          </a:p>
        </p:txBody>
      </p:sp>
      <p:sp>
        <p:nvSpPr>
          <p:cNvPr id="5" name="Title 1"/>
          <p:cNvSpPr txBox="1">
            <a:spLocks/>
          </p:cNvSpPr>
          <p:nvPr/>
        </p:nvSpPr>
        <p:spPr>
          <a:xfrm>
            <a:off x="762000" y="731520"/>
            <a:ext cx="11590303" cy="1215814"/>
          </a:xfrm>
          <a:prstGeom prst="rect">
            <a:avLst/>
          </a:prstGeom>
        </p:spPr>
        <p:txBody>
          <a:bodyPr/>
          <a:lst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9pPr>
          </a:lstStyle>
          <a:p>
            <a:pPr hangingPunct="1"/>
            <a:r>
              <a:rPr lang="en-US" dirty="0"/>
              <a:t>TALEO Requisition – Budget Plan</a:t>
            </a:r>
          </a:p>
        </p:txBody>
      </p:sp>
      <p:cxnSp>
        <p:nvCxnSpPr>
          <p:cNvPr id="7" name="Straight Arrow Connector 6"/>
          <p:cNvCxnSpPr/>
          <p:nvPr/>
        </p:nvCxnSpPr>
        <p:spPr>
          <a:xfrm flipH="1">
            <a:off x="4267200" y="3160889"/>
            <a:ext cx="2810932" cy="338667"/>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 name="Straight Arrow Connector 8"/>
          <p:cNvCxnSpPr/>
          <p:nvPr/>
        </p:nvCxnSpPr>
        <p:spPr>
          <a:xfrm flipH="1">
            <a:off x="2348089" y="3160889"/>
            <a:ext cx="4730043" cy="2223911"/>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 name="Straight Arrow Connector 10"/>
          <p:cNvCxnSpPr/>
          <p:nvPr/>
        </p:nvCxnSpPr>
        <p:spPr>
          <a:xfrm flipH="1">
            <a:off x="3397956" y="3160889"/>
            <a:ext cx="3680176" cy="2889955"/>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3" name="Straight Arrow Connector 12"/>
          <p:cNvCxnSpPr/>
          <p:nvPr/>
        </p:nvCxnSpPr>
        <p:spPr>
          <a:xfrm flipH="1">
            <a:off x="2348089" y="3160889"/>
            <a:ext cx="4730043" cy="4775200"/>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6863711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1948" y="731519"/>
            <a:ext cx="12085603" cy="1249681"/>
          </a:xfrm>
          <a:prstGeom prst="rect">
            <a:avLst/>
          </a:prstGeom>
        </p:spPr>
        <p:txBody>
          <a:bodyPr/>
          <a:lst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Gotham"/>
              </a:defRPr>
            </a:lvl9pPr>
          </a:lstStyle>
          <a:p>
            <a:pPr hangingPunct="1"/>
            <a:r>
              <a:rPr lang="en-US" sz="4400" dirty="0"/>
              <a:t>TALEO Requisition – Budget Plan</a:t>
            </a:r>
          </a:p>
        </p:txBody>
      </p:sp>
      <p:sp>
        <p:nvSpPr>
          <p:cNvPr id="3" name="Content Placeholder 3"/>
          <p:cNvSpPr txBox="1">
            <a:spLocks/>
          </p:cNvSpPr>
          <p:nvPr/>
        </p:nvSpPr>
        <p:spPr>
          <a:xfrm>
            <a:off x="1494084" y="2690039"/>
            <a:ext cx="9821333" cy="5293757"/>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0"/>
              </a:spcBef>
              <a:spcAft>
                <a:spcPts val="0"/>
              </a:spcAft>
              <a:buClrTx/>
              <a:buSzTx/>
              <a:buFontTx/>
              <a:buNone/>
              <a:tabLst/>
              <a:defRPr kumimoji="0" sz="3400" b="0" i="1" u="none" strike="noStrike" cap="none" spc="0" normalizeH="0" baseline="0">
                <a:ln>
                  <a:noFill/>
                </a:ln>
                <a:solidFill>
                  <a:srgbClr val="FFFFFF"/>
                </a:solidFill>
                <a:effectLst/>
                <a:uFillTx/>
                <a:latin typeface="+mj-lt"/>
                <a:ea typeface="+mj-ea"/>
                <a:cs typeface="+mj-cs"/>
                <a:sym typeface="Gotham"/>
              </a:defRPr>
            </a:lvl1pPr>
            <a:lvl2pPr marL="0" marR="0" indent="228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2pPr>
            <a:lvl3pPr marL="0" marR="0" indent="457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3pPr>
            <a:lvl4pPr marL="0" marR="0" indent="685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4pPr>
            <a:lvl5pPr marL="0" marR="0" indent="9144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5pPr>
            <a:lvl6pPr marL="0" marR="0" indent="11430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6pPr>
            <a:lvl7pPr marL="0" marR="0" indent="1371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7pPr>
            <a:lvl8pPr marL="0" marR="0" indent="1600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8pPr>
            <a:lvl9pPr marL="0" marR="0" indent="1828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lvl9pPr>
          </a:lstStyle>
          <a:p>
            <a:pPr algn="ctr"/>
            <a:r>
              <a:rPr lang="en-US" sz="3200" b="1" dirty="0">
                <a:solidFill>
                  <a:schemeClr val="tx1"/>
                </a:solidFill>
              </a:rPr>
              <a:t>Local Fund Source Budget Plan Examples:</a:t>
            </a:r>
          </a:p>
          <a:p>
            <a:endParaRPr lang="en-US" sz="3200" b="1" dirty="0">
              <a:solidFill>
                <a:schemeClr val="tx1"/>
              </a:solidFill>
            </a:endParaRPr>
          </a:p>
          <a:p>
            <a:pPr marL="457200" indent="-457200">
              <a:buFont typeface="+mj-lt"/>
              <a:buAutoNum type="arabicPeriod"/>
            </a:pPr>
            <a:r>
              <a:rPr lang="en-US" sz="2400" dirty="0">
                <a:solidFill>
                  <a:schemeClr val="tx1"/>
                </a:solidFill>
              </a:rPr>
              <a:t>Local funds provided by revenue source (describe or name revenue activity)</a:t>
            </a:r>
          </a:p>
          <a:p>
            <a:pPr marL="457200" indent="-457200">
              <a:buFont typeface="+mj-lt"/>
              <a:buAutoNum type="arabicPeriod"/>
            </a:pPr>
            <a:endParaRPr lang="en-US" sz="2400" dirty="0">
              <a:solidFill>
                <a:schemeClr val="tx1"/>
              </a:solidFill>
            </a:endParaRPr>
          </a:p>
          <a:p>
            <a:pPr marL="457200" indent="-457200">
              <a:buFont typeface="+mj-lt"/>
              <a:buAutoNum type="arabicPeriod"/>
            </a:pPr>
            <a:r>
              <a:rPr lang="en-US" sz="2400" dirty="0">
                <a:solidFill>
                  <a:schemeClr val="tx1"/>
                </a:solidFill>
              </a:rPr>
              <a:t>Paid via reimbursement from Foundation funds, ######-Name of fund, for two years.  Program growth will fund after two years. If program growth is not sufficient, College/VP will request funds on the FYXX Budget request</a:t>
            </a:r>
          </a:p>
          <a:p>
            <a:pPr marL="457200" indent="-457200">
              <a:buFont typeface="+mj-lt"/>
              <a:buAutoNum type="arabicPeriod"/>
            </a:pPr>
            <a:endParaRPr lang="en-US" sz="2400" dirty="0">
              <a:solidFill>
                <a:schemeClr val="tx1"/>
              </a:solidFill>
            </a:endParaRPr>
          </a:p>
          <a:p>
            <a:pPr marL="457200" indent="-457200">
              <a:buFont typeface="+mj-lt"/>
              <a:buAutoNum type="arabicPeriod"/>
            </a:pPr>
            <a:r>
              <a:rPr lang="en-US" sz="2400" dirty="0">
                <a:solidFill>
                  <a:schemeClr val="tx1"/>
                </a:solidFill>
              </a:rPr>
              <a:t>Local funds provided by fund balance transfer from (name of revenue cost center and how revenue is earned)</a:t>
            </a:r>
          </a:p>
          <a:p>
            <a:pPr marL="457200" indent="-457200">
              <a:buFont typeface="+mj-lt"/>
              <a:buAutoNum type="arabicPeriod"/>
            </a:pPr>
            <a:endParaRPr lang="en-US" dirty="0"/>
          </a:p>
        </p:txBody>
      </p:sp>
    </p:spTree>
    <p:extLst>
      <p:ext uri="{BB962C8B-B14F-4D97-AF65-F5344CB8AC3E}">
        <p14:creationId xmlns:p14="http://schemas.microsoft.com/office/powerpoint/2010/main" val="8225576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32415" y="349621"/>
            <a:ext cx="7139986" cy="793377"/>
          </a:xfrm>
        </p:spPr>
        <p:txBody>
          <a:bodyPr/>
          <a:lstStyle/>
          <a:p>
            <a:r>
              <a:rPr lang="en-US" sz="4800" b="1" i="0" dirty="0">
                <a:solidFill>
                  <a:srgbClr val="005DA2"/>
                </a:solidFill>
              </a:rPr>
              <a:t>EAF Budget Information</a:t>
            </a:r>
            <a:endParaRPr lang="en-US" sz="4800" dirty="0">
              <a:solidFill>
                <a:srgbClr val="005DA2"/>
              </a:solidFill>
            </a:endParaRPr>
          </a:p>
        </p:txBody>
      </p:sp>
      <p:pic>
        <p:nvPicPr>
          <p:cNvPr id="3" name="Picture 2"/>
          <p:cNvPicPr>
            <a:picLocks noChangeAspect="1"/>
          </p:cNvPicPr>
          <p:nvPr/>
        </p:nvPicPr>
        <p:blipFill>
          <a:blip r:embed="rId3" cstate="print"/>
          <a:stretch>
            <a:fillRect/>
          </a:stretch>
        </p:blipFill>
        <p:spPr>
          <a:xfrm>
            <a:off x="2161447" y="1658462"/>
            <a:ext cx="8681921" cy="6521382"/>
          </a:xfrm>
          <a:prstGeom prst="rect">
            <a:avLst/>
          </a:prstGeom>
        </p:spPr>
      </p:pic>
    </p:spTree>
    <p:extLst>
      <p:ext uri="{BB962C8B-B14F-4D97-AF65-F5344CB8AC3E}">
        <p14:creationId xmlns:p14="http://schemas.microsoft.com/office/powerpoint/2010/main" val="69748339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32407" y="666473"/>
            <a:ext cx="7139986" cy="793377"/>
          </a:xfrm>
        </p:spPr>
        <p:txBody>
          <a:bodyPr/>
          <a:lstStyle/>
          <a:p>
            <a:r>
              <a:rPr lang="en-US" sz="4800" b="1" i="0" dirty="0">
                <a:solidFill>
                  <a:srgbClr val="005DA2"/>
                </a:solidFill>
              </a:rPr>
              <a:t>EAF Budget Information</a:t>
            </a:r>
            <a:endParaRPr lang="en-US" sz="4800" dirty="0">
              <a:solidFill>
                <a:srgbClr val="005DA2"/>
              </a:solidFill>
            </a:endParaRPr>
          </a:p>
        </p:txBody>
      </p:sp>
      <p:pic>
        <p:nvPicPr>
          <p:cNvPr id="4" name="Picture 3"/>
          <p:cNvPicPr>
            <a:picLocks noChangeAspect="1"/>
          </p:cNvPicPr>
          <p:nvPr/>
        </p:nvPicPr>
        <p:blipFill>
          <a:blip r:embed="rId3" cstate="print"/>
          <a:stretch>
            <a:fillRect/>
          </a:stretch>
        </p:blipFill>
        <p:spPr>
          <a:xfrm>
            <a:off x="1315784" y="4060422"/>
            <a:ext cx="11055620" cy="4756032"/>
          </a:xfrm>
          <a:prstGeom prst="rect">
            <a:avLst/>
          </a:prstGeom>
        </p:spPr>
      </p:pic>
      <p:sp>
        <p:nvSpPr>
          <p:cNvPr id="6" name="TextBox 5"/>
          <p:cNvSpPr txBox="1"/>
          <p:nvPr/>
        </p:nvSpPr>
        <p:spPr>
          <a:xfrm>
            <a:off x="1315784" y="1996247"/>
            <a:ext cx="10898962" cy="23630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sym typeface="Gotham"/>
              </a:rPr>
              <a:t>In the example below,</a:t>
            </a:r>
            <a:r>
              <a:rPr kumimoji="0" lang="en-US" sz="2400" b="0" i="0" u="none" strike="noStrike" cap="none" spc="0" normalizeH="0" dirty="0">
                <a:ln>
                  <a:noFill/>
                </a:ln>
                <a:solidFill>
                  <a:srgbClr val="000000"/>
                </a:solidFill>
                <a:effectLst/>
                <a:uFillTx/>
                <a:sym typeface="Gotham"/>
              </a:rPr>
              <a:t> </a:t>
            </a:r>
            <a:r>
              <a:rPr lang="en-US" sz="2400" dirty="0"/>
              <a:t>t</a:t>
            </a:r>
            <a:r>
              <a:rPr kumimoji="0" lang="en-US" sz="2400" b="0" i="0" u="none" strike="noStrike" cap="none" spc="0" normalizeH="0" dirty="0">
                <a:ln>
                  <a:noFill/>
                </a:ln>
                <a:solidFill>
                  <a:srgbClr val="000000"/>
                </a:solidFill>
                <a:effectLst/>
                <a:uFillTx/>
                <a:sym typeface="Gotham"/>
              </a:rPr>
              <a:t>he </a:t>
            </a:r>
            <a:r>
              <a:rPr kumimoji="0" lang="en-US" sz="2400" b="1" i="0" u="none" strike="noStrike" cap="none" spc="0" normalizeH="0" dirty="0">
                <a:ln>
                  <a:noFill/>
                </a:ln>
                <a:solidFill>
                  <a:srgbClr val="000000"/>
                </a:solidFill>
                <a:effectLst/>
                <a:uFillTx/>
                <a:sym typeface="Gotham"/>
              </a:rPr>
              <a:t>Funding Sources Section</a:t>
            </a:r>
            <a:r>
              <a:rPr kumimoji="0" lang="en-US" sz="2400" b="0" i="0" u="none" strike="noStrike" cap="none" spc="0" normalizeH="0" dirty="0">
                <a:ln>
                  <a:noFill/>
                </a:ln>
                <a:solidFill>
                  <a:srgbClr val="000000"/>
                </a:solidFill>
                <a:effectLst/>
                <a:uFillTx/>
                <a:sym typeface="Gotham"/>
              </a:rPr>
              <a:t> and the </a:t>
            </a:r>
            <a:r>
              <a:rPr kumimoji="0" lang="en-US" sz="2400" b="1" i="0" u="none" strike="noStrike" cap="none" spc="0" normalizeH="0" dirty="0">
                <a:ln>
                  <a:noFill/>
                </a:ln>
                <a:solidFill>
                  <a:srgbClr val="000000"/>
                </a:solidFill>
                <a:effectLst/>
                <a:uFillTx/>
                <a:sym typeface="Gotham"/>
              </a:rPr>
              <a:t>Budget Information Section</a:t>
            </a:r>
            <a:r>
              <a:rPr kumimoji="0" lang="en-US" sz="2400" b="0" i="0" u="none" strike="noStrike" cap="none" spc="0" normalizeH="0" dirty="0">
                <a:ln>
                  <a:noFill/>
                </a:ln>
                <a:solidFill>
                  <a:srgbClr val="000000"/>
                </a:solidFill>
                <a:effectLst/>
                <a:uFillTx/>
                <a:sym typeface="Gotham"/>
              </a:rPr>
              <a:t> are providing the exact same information.</a:t>
            </a:r>
          </a:p>
          <a:p>
            <a:pPr marL="0" marR="0" indent="0" algn="l" defTabSz="457200" rtl="0" fontAlgn="auto" latinLnBrk="0" hangingPunct="0">
              <a:lnSpc>
                <a:spcPct val="100000"/>
              </a:lnSpc>
              <a:spcBef>
                <a:spcPts val="0"/>
              </a:spcBef>
              <a:spcAft>
                <a:spcPts val="0"/>
              </a:spcAft>
              <a:buClrTx/>
              <a:buSzTx/>
              <a:buFontTx/>
              <a:buNone/>
              <a:tabLst/>
            </a:pPr>
            <a:endParaRPr lang="en-US" sz="2400" dirty="0"/>
          </a:p>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dirty="0">
                <a:ln>
                  <a:noFill/>
                </a:ln>
                <a:solidFill>
                  <a:srgbClr val="000000"/>
                </a:solidFill>
                <a:effectLst/>
                <a:uFillTx/>
                <a:sym typeface="Gotham"/>
              </a:rPr>
              <a:t>This does not provide where the “budget” is being moved to cover this salary expense.</a:t>
            </a:r>
          </a:p>
          <a:p>
            <a:pPr marL="0" marR="0" indent="0" algn="l"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14" name="Oval 13"/>
          <p:cNvSpPr/>
          <p:nvPr/>
        </p:nvSpPr>
        <p:spPr>
          <a:xfrm>
            <a:off x="1125182" y="4181222"/>
            <a:ext cx="1569493" cy="714459"/>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15" name="Oval 14"/>
          <p:cNvSpPr/>
          <p:nvPr/>
        </p:nvSpPr>
        <p:spPr>
          <a:xfrm>
            <a:off x="936388" y="5416531"/>
            <a:ext cx="2161654" cy="714459"/>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Tree>
    <p:extLst>
      <p:ext uri="{BB962C8B-B14F-4D97-AF65-F5344CB8AC3E}">
        <p14:creationId xmlns:p14="http://schemas.microsoft.com/office/powerpoint/2010/main" val="42490071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32407" y="685800"/>
            <a:ext cx="7139986" cy="793377"/>
          </a:xfrm>
        </p:spPr>
        <p:txBody>
          <a:bodyPr/>
          <a:lstStyle/>
          <a:p>
            <a:r>
              <a:rPr lang="en-US" sz="4800" b="1" i="0" dirty="0">
                <a:solidFill>
                  <a:srgbClr val="005DA2"/>
                </a:solidFill>
              </a:rPr>
              <a:t>EAF Budget Information</a:t>
            </a:r>
            <a:endParaRPr lang="en-US" sz="4800" dirty="0">
              <a:solidFill>
                <a:srgbClr val="005DA2"/>
              </a:solidFill>
            </a:endParaRPr>
          </a:p>
        </p:txBody>
      </p:sp>
      <p:sp>
        <p:nvSpPr>
          <p:cNvPr id="3" name="TextBox 2"/>
          <p:cNvSpPr txBox="1"/>
          <p:nvPr/>
        </p:nvSpPr>
        <p:spPr>
          <a:xfrm>
            <a:off x="1378424" y="1850336"/>
            <a:ext cx="10986448" cy="6548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r>
              <a:rPr lang="en-US" b="1" dirty="0"/>
              <a:t>Examples of Good Budget Information</a:t>
            </a:r>
            <a:r>
              <a:rPr lang="en-US" dirty="0"/>
              <a:t>:</a:t>
            </a:r>
          </a:p>
          <a:p>
            <a:endParaRPr lang="en-US" sz="2800" dirty="0"/>
          </a:p>
          <a:p>
            <a:pPr marL="457200" indent="-457200">
              <a:buFont typeface="Arial" panose="020B0604020202020204" pitchFamily="34" charset="0"/>
              <a:buChar char="•"/>
            </a:pPr>
            <a:r>
              <a:rPr lang="en-US" sz="2800" dirty="0"/>
              <a:t>PCN XXXX moving from cost center XXXXXXX to XXXXXXX Permanent transfer XXXXX MM.DD.YY XX 1 has been submitted to cover the additional expense.</a:t>
            </a:r>
          </a:p>
          <a:p>
            <a:endParaRPr lang="en-US" sz="2800" dirty="0"/>
          </a:p>
          <a:p>
            <a:pPr marL="457200" indent="-457200">
              <a:buFont typeface="Arial" panose="020B0604020202020204" pitchFamily="34" charset="0"/>
              <a:buChar char="•"/>
            </a:pPr>
            <a:r>
              <a:rPr lang="en-US" sz="2800" dirty="0"/>
              <a:t>Employee receiving merit increase.  Additional budget will be moved from 1001.XXXXX.XXXXXXX OE to cover the additional expense.  Permanent Budget transfer XXXXX MM.DD.YY XX 1 has been submitted.</a:t>
            </a:r>
          </a:p>
          <a:p>
            <a:endParaRPr lang="en-US" sz="2800" dirty="0"/>
          </a:p>
          <a:p>
            <a:pPr marL="457200" indent="-457200">
              <a:buFont typeface="Arial" panose="020B0604020202020204" pitchFamily="34" charset="0"/>
              <a:buChar char="•"/>
            </a:pPr>
            <a:r>
              <a:rPr lang="en-US" sz="2800" dirty="0"/>
              <a:t>Employee hired at more than budget, moving budget from Permanent Salary Savings to cover increase.  Permanent Budget Transfer XXXXX MM.DD.YY XX 1.</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sym typeface="Gotham"/>
            </a:endParaRPr>
          </a:p>
        </p:txBody>
      </p:sp>
    </p:spTree>
    <p:extLst>
      <p:ext uri="{BB962C8B-B14F-4D97-AF65-F5344CB8AC3E}">
        <p14:creationId xmlns:p14="http://schemas.microsoft.com/office/powerpoint/2010/main" val="17673471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19223" y="289111"/>
            <a:ext cx="10966355" cy="793377"/>
          </a:xfrm>
        </p:spPr>
        <p:txBody>
          <a:bodyPr/>
          <a:lstStyle/>
          <a:p>
            <a:r>
              <a:rPr lang="en-US" sz="4800" b="1" i="0" dirty="0">
                <a:solidFill>
                  <a:schemeClr val="tx1"/>
                </a:solidFill>
              </a:rPr>
              <a:t>December – it’s not just the holidays</a:t>
            </a:r>
          </a:p>
        </p:txBody>
      </p:sp>
      <p:sp>
        <p:nvSpPr>
          <p:cNvPr id="3" name="TextBox 2"/>
          <p:cNvSpPr txBox="1"/>
          <p:nvPr/>
        </p:nvSpPr>
        <p:spPr>
          <a:xfrm>
            <a:off x="1309739" y="4956454"/>
            <a:ext cx="10437761" cy="3286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j-lt"/>
                <a:ea typeface="+mj-ea"/>
                <a:cs typeface="+mj-cs"/>
                <a:sym typeface="Gotham"/>
              </a:rPr>
              <a:t>Budget Request notices</a:t>
            </a:r>
            <a:r>
              <a:rPr kumimoji="0" lang="en-US" sz="3000" b="0" i="0" u="none" strike="noStrike" cap="none" spc="0" normalizeH="0" dirty="0">
                <a:ln>
                  <a:noFill/>
                </a:ln>
                <a:solidFill>
                  <a:srgbClr val="000000"/>
                </a:solidFill>
                <a:effectLst/>
                <a:uFillTx/>
                <a:latin typeface="+mj-lt"/>
                <a:ea typeface="+mj-ea"/>
                <a:cs typeface="+mj-cs"/>
                <a:sym typeface="Gotham"/>
              </a:rPr>
              <a:t> are sent to Deans and VPs and the budget request forms will be on our website</a:t>
            </a:r>
          </a:p>
          <a:p>
            <a:pPr marL="0" marR="0" indent="0" algn="l"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dirty="0">
              <a:ln>
                <a:noFill/>
              </a:ln>
              <a:solidFill>
                <a:srgbClr val="000000"/>
              </a:solidFill>
              <a:effectLst/>
              <a:uFillTx/>
              <a:latin typeface="+mj-lt"/>
              <a:ea typeface="+mj-ea"/>
              <a:cs typeface="+mj-cs"/>
              <a:sym typeface="Gotham"/>
            </a:endParaRPr>
          </a:p>
          <a:p>
            <a:pPr marR="0" algn="l" defTabSz="457200" rtl="0" fontAlgn="auto" latinLnBrk="0" hangingPunct="0">
              <a:lnSpc>
                <a:spcPct val="100000"/>
              </a:lnSpc>
              <a:spcBef>
                <a:spcPts val="0"/>
              </a:spcBef>
              <a:spcAft>
                <a:spcPts val="0"/>
              </a:spcAft>
              <a:buClrTx/>
              <a:buSzTx/>
              <a:tabLst/>
            </a:pPr>
            <a:r>
              <a:rPr lang="en-US" dirty="0"/>
              <a:t>Departments should let their Business Managers know what their financial requirements will be for the next fiscal year</a:t>
            </a:r>
          </a:p>
          <a:p>
            <a:pPr marR="0" algn="l" defTabSz="457200" rtl="0" fontAlgn="auto" latinLnBrk="0" hangingPunct="0">
              <a:lnSpc>
                <a:spcPct val="100000"/>
              </a:lnSpc>
              <a:spcBef>
                <a:spcPts val="0"/>
              </a:spcBef>
              <a:spcAft>
                <a:spcPts val="0"/>
              </a:spcAft>
              <a:buClrTx/>
              <a:buSzTx/>
              <a:tabLst/>
            </a:pPr>
            <a:endParaRPr kumimoji="0" lang="en-US" sz="3000" b="0" i="0" u="none" strike="noStrike" cap="none" spc="0" normalizeH="0" baseline="0" dirty="0">
              <a:ln>
                <a:noFill/>
              </a:ln>
              <a:solidFill>
                <a:srgbClr val="000000"/>
              </a:solidFill>
              <a:effectLst/>
              <a:uFillTx/>
              <a:latin typeface="+mj-lt"/>
              <a:ea typeface="+mj-ea"/>
              <a:cs typeface="+mj-cs"/>
              <a:sym typeface="Gotham"/>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4" name="TextBox 3"/>
          <p:cNvSpPr txBox="1"/>
          <p:nvPr/>
        </p:nvSpPr>
        <p:spPr>
          <a:xfrm>
            <a:off x="5265791" y="2148350"/>
            <a:ext cx="5497460" cy="1162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j-lt"/>
                <a:ea typeface="+mj-ea"/>
                <a:cs typeface="+mj-cs"/>
                <a:sym typeface="Gotham"/>
              </a:rPr>
              <a:t>Time</a:t>
            </a:r>
            <a:r>
              <a:rPr kumimoji="0" lang="en-US" sz="3600" b="1" i="0" u="none" strike="noStrike" cap="none" spc="0" normalizeH="0" dirty="0">
                <a:ln>
                  <a:noFill/>
                </a:ln>
                <a:solidFill>
                  <a:srgbClr val="000000"/>
                </a:solidFill>
                <a:effectLst/>
                <a:uFillTx/>
                <a:latin typeface="+mj-lt"/>
                <a:ea typeface="+mj-ea"/>
                <a:cs typeface="+mj-cs"/>
                <a:sym typeface="Gotham"/>
              </a:rPr>
              <a:t> to Review </a:t>
            </a:r>
          </a:p>
          <a:p>
            <a:pPr marL="0" marR="0" indent="0" algn="ctr"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rgbClr val="000000"/>
                </a:solidFill>
                <a:effectLst/>
                <a:uFillTx/>
                <a:latin typeface="+mj-lt"/>
                <a:ea typeface="+mj-ea"/>
                <a:cs typeface="+mj-cs"/>
                <a:sym typeface="Gotham"/>
              </a:rPr>
              <a:t>Appropriated Funding</a:t>
            </a:r>
            <a:endParaRPr kumimoji="0" lang="en-US" sz="3600" b="1" i="0" u="none" strike="noStrike" cap="none" spc="0" normalizeH="0" baseline="0" dirty="0">
              <a:ln>
                <a:noFill/>
              </a:ln>
              <a:solidFill>
                <a:srgbClr val="000000"/>
              </a:solidFill>
              <a:effectLst/>
              <a:uFillTx/>
              <a:latin typeface="+mj-lt"/>
              <a:ea typeface="+mj-ea"/>
              <a:cs typeface="+mj-cs"/>
              <a:sym typeface="Gotham"/>
            </a:endParaRPr>
          </a:p>
        </p:txBody>
      </p:sp>
      <p:pic>
        <p:nvPicPr>
          <p:cNvPr id="5" name="Picture 4"/>
          <p:cNvPicPr>
            <a:picLocks noChangeAspect="1"/>
          </p:cNvPicPr>
          <p:nvPr/>
        </p:nvPicPr>
        <p:blipFill>
          <a:blip r:embed="rId3" cstate="print"/>
          <a:stretch>
            <a:fillRect/>
          </a:stretch>
        </p:blipFill>
        <p:spPr>
          <a:xfrm>
            <a:off x="1736725" y="1310480"/>
            <a:ext cx="2847975" cy="2838450"/>
          </a:xfrm>
          <a:prstGeom prst="rect">
            <a:avLst/>
          </a:prstGeom>
        </p:spPr>
      </p:pic>
    </p:spTree>
    <p:extLst>
      <p:ext uri="{BB962C8B-B14F-4D97-AF65-F5344CB8AC3E}">
        <p14:creationId xmlns:p14="http://schemas.microsoft.com/office/powerpoint/2010/main" val="4585885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457325" y="685800"/>
            <a:ext cx="10645679" cy="1222650"/>
          </a:xfrm>
        </p:spPr>
        <p:txBody>
          <a:bodyPr>
            <a:normAutofit/>
          </a:bodyPr>
          <a:lstStyle/>
          <a:p>
            <a:r>
              <a:rPr lang="en-US" sz="4800" b="1" i="0" dirty="0">
                <a:solidFill>
                  <a:schemeClr val="tx1"/>
                </a:solidFill>
              </a:rPr>
              <a:t>How the Budget Request Flows</a:t>
            </a:r>
            <a:endParaRPr lang="en-US" sz="4800" dirty="0"/>
          </a:p>
        </p:txBody>
      </p:sp>
      <p:sp>
        <p:nvSpPr>
          <p:cNvPr id="7" name="TextBox 6"/>
          <p:cNvSpPr txBox="1"/>
          <p:nvPr/>
        </p:nvSpPr>
        <p:spPr>
          <a:xfrm>
            <a:off x="1417998" y="1908450"/>
            <a:ext cx="4781992" cy="42096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R="0" algn="l" defTabSz="457200" rtl="0" fontAlgn="auto" latinLnBrk="0" hangingPunct="0">
              <a:lnSpc>
                <a:spcPct val="100000"/>
              </a:lnSpc>
              <a:spcBef>
                <a:spcPts val="0"/>
              </a:spcBef>
              <a:spcAft>
                <a:spcPts val="0"/>
              </a:spcAft>
              <a:buClrTx/>
              <a:buSzTx/>
              <a:tabLst/>
            </a:pPr>
            <a:r>
              <a:rPr kumimoji="0" lang="en-US" sz="3000" b="1" i="0" u="none" strike="noStrike" cap="none" spc="0" normalizeH="0" baseline="0" dirty="0">
                <a:ln>
                  <a:noFill/>
                </a:ln>
                <a:solidFill>
                  <a:srgbClr val="000000"/>
                </a:solidFill>
                <a:effectLst/>
                <a:uFillTx/>
                <a:latin typeface="+mj-lt"/>
                <a:ea typeface="+mj-ea"/>
                <a:cs typeface="+mj-cs"/>
                <a:sym typeface="Gotham"/>
              </a:rPr>
              <a:t>The Deans:</a:t>
            </a:r>
          </a:p>
          <a:p>
            <a:pPr marR="0" algn="l" defTabSz="457200" rtl="0" fontAlgn="auto" latinLnBrk="0" hangingPunct="0">
              <a:lnSpc>
                <a:spcPct val="100000"/>
              </a:lnSpc>
              <a:spcBef>
                <a:spcPts val="0"/>
              </a:spcBef>
              <a:spcAft>
                <a:spcPts val="0"/>
              </a:spcAft>
              <a:buClrTx/>
              <a:buSzTx/>
              <a:tabLst/>
            </a:pPr>
            <a:endParaRPr kumimoji="0" lang="en-US" sz="1400" b="0" i="0" u="none" strike="noStrike" cap="none" spc="0" normalizeH="0" baseline="0" dirty="0">
              <a:ln>
                <a:noFill/>
              </a:ln>
              <a:solidFill>
                <a:srgbClr val="000000"/>
              </a:solidFill>
              <a:effectLst/>
              <a:uFillTx/>
              <a:latin typeface="+mj-lt"/>
              <a:ea typeface="+mj-ea"/>
              <a:cs typeface="+mj-cs"/>
              <a:sym typeface="Gotham"/>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dirty="0">
                <a:ln>
                  <a:noFill/>
                </a:ln>
                <a:solidFill>
                  <a:srgbClr val="000000"/>
                </a:solidFill>
                <a:effectLst/>
                <a:uFillTx/>
                <a:sym typeface="Gotham"/>
              </a:rPr>
              <a:t>Review Requests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Prioritize</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Send to Provost’s Office</a:t>
            </a:r>
          </a:p>
          <a:p>
            <a:pPr lvl="1" indent="0"/>
            <a:endParaRPr kumimoji="0" lang="en-US" sz="1400" b="0" i="0" u="none" strike="noStrike" cap="none" spc="0" normalizeH="0" baseline="0" dirty="0">
              <a:ln>
                <a:noFill/>
              </a:ln>
              <a:solidFill>
                <a:srgbClr val="000000"/>
              </a:solidFill>
              <a:effectLst/>
              <a:uFillTx/>
              <a:sym typeface="Gotham"/>
            </a:endParaRPr>
          </a:p>
          <a:p>
            <a:pPr lvl="1" indent="0"/>
            <a:r>
              <a:rPr lang="en-US" b="1" dirty="0"/>
              <a:t>The Provost:</a:t>
            </a:r>
          </a:p>
          <a:p>
            <a:pPr lvl="1" indent="0"/>
            <a:endParaRPr kumimoji="0" lang="en-US" sz="1400" b="0" i="0" u="none" strike="noStrike" cap="none" spc="0" normalizeH="0" baseline="0" dirty="0">
              <a:ln>
                <a:noFill/>
              </a:ln>
              <a:solidFill>
                <a:srgbClr val="000000"/>
              </a:solidFill>
              <a:effectLst/>
              <a:uFillTx/>
              <a:sym typeface="Gotham"/>
            </a:endParaRPr>
          </a:p>
          <a:p>
            <a:pPr marL="342900" lvl="1" indent="-342900">
              <a:buFont typeface="Arial" panose="020B0604020202020204" pitchFamily="34" charset="0"/>
              <a:buChar char="•"/>
            </a:pPr>
            <a:r>
              <a:rPr lang="en-US" sz="2400" dirty="0"/>
              <a:t>Review Requests</a:t>
            </a:r>
          </a:p>
          <a:p>
            <a:pPr marL="342900" lvl="1" indent="-342900">
              <a:buFont typeface="Arial" panose="020B0604020202020204" pitchFamily="34" charset="0"/>
              <a:buChar char="•"/>
            </a:pPr>
            <a:r>
              <a:rPr kumimoji="0" lang="en-US" sz="2400" b="0" i="0" u="none" strike="noStrike" cap="none" spc="0" normalizeH="0" baseline="0" dirty="0">
                <a:ln>
                  <a:noFill/>
                </a:ln>
                <a:solidFill>
                  <a:srgbClr val="000000"/>
                </a:solidFill>
                <a:effectLst/>
                <a:uFillTx/>
                <a:sym typeface="Gotham"/>
              </a:rPr>
              <a:t>Prioritize</a:t>
            </a:r>
            <a:endParaRPr kumimoji="0" lang="en-US" sz="2400" b="0" i="0" u="none" strike="noStrike" cap="none" spc="0" normalizeH="0" dirty="0">
              <a:ln>
                <a:noFill/>
              </a:ln>
              <a:solidFill>
                <a:srgbClr val="000000"/>
              </a:solidFill>
              <a:effectLst/>
              <a:uFillTx/>
              <a:sym typeface="Gotham"/>
            </a:endParaRPr>
          </a:p>
          <a:p>
            <a:pPr marL="342900" lvl="1" indent="-342900">
              <a:buFont typeface="Arial" panose="020B0604020202020204" pitchFamily="34" charset="0"/>
              <a:buChar char="•"/>
            </a:pPr>
            <a:r>
              <a:rPr lang="en-US" sz="2400" baseline="0" dirty="0"/>
              <a:t>Send</a:t>
            </a:r>
            <a:r>
              <a:rPr lang="en-US" sz="2400" dirty="0"/>
              <a:t> to </a:t>
            </a:r>
            <a:r>
              <a:rPr lang="en-US" sz="2400" dirty="0" smtClean="0"/>
              <a:t>OBP</a:t>
            </a:r>
          </a:p>
          <a:p>
            <a:pPr marL="342900" lvl="1" indent="-342900">
              <a:buFont typeface="Arial" panose="020B0604020202020204" pitchFamily="34" charset="0"/>
              <a:buChar char="•"/>
            </a:pPr>
            <a:r>
              <a:rPr lang="en-US" sz="2400" dirty="0" smtClean="0">
                <a:solidFill>
                  <a:schemeClr val="tx1"/>
                </a:solidFill>
              </a:rPr>
              <a:t>OBP organizes for President</a:t>
            </a:r>
            <a:endParaRPr kumimoji="0" lang="en-US" sz="2400" b="0" i="0" u="none" strike="noStrike" cap="none" spc="0" normalizeH="0" baseline="0" dirty="0">
              <a:ln>
                <a:noFill/>
              </a:ln>
              <a:solidFill>
                <a:srgbClr val="000000"/>
              </a:solidFill>
              <a:effectLst/>
              <a:uFillTx/>
              <a:sym typeface="Gotham"/>
            </a:endParaRPr>
          </a:p>
        </p:txBody>
      </p:sp>
      <p:sp>
        <p:nvSpPr>
          <p:cNvPr id="8" name="TextBox 7"/>
          <p:cNvSpPr txBox="1"/>
          <p:nvPr/>
        </p:nvSpPr>
        <p:spPr>
          <a:xfrm flipH="1">
            <a:off x="6624596" y="2846910"/>
            <a:ext cx="5569051" cy="22091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mj-lt"/>
                <a:ea typeface="+mj-ea"/>
                <a:cs typeface="+mj-cs"/>
                <a:sym typeface="Gotham"/>
              </a:rPr>
              <a:t>The Vice Presidents:</a:t>
            </a:r>
          </a:p>
          <a:p>
            <a:pPr marL="0" marR="0" indent="0" algn="l" defTabSz="457200" rtl="0" fontAlgn="auto" latinLnBrk="0" hangingPunct="0">
              <a:lnSpc>
                <a:spcPct val="100000"/>
              </a:lnSpc>
              <a:spcBef>
                <a:spcPts val="0"/>
              </a:spcBef>
              <a:spcAft>
                <a:spcPts val="0"/>
              </a:spcAft>
              <a:buClrTx/>
              <a:buSzTx/>
              <a:buFontTx/>
              <a:buNone/>
              <a:tabLst/>
            </a:pPr>
            <a:endParaRPr lang="en-US" sz="1400" dirty="0"/>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Gotham"/>
              </a:rPr>
              <a:t>Review Requests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Prioritize</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Gotham"/>
              </a:rPr>
              <a:t>Send to </a:t>
            </a:r>
            <a:r>
              <a:rPr lang="en-US" sz="2400" dirty="0" smtClean="0"/>
              <a:t>OBP</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mj-lt"/>
                <a:ea typeface="+mj-ea"/>
                <a:cs typeface="+mj-cs"/>
                <a:sym typeface="Gotham"/>
              </a:rPr>
              <a:t>OBP organizes for President</a:t>
            </a:r>
            <a:endParaRPr kumimoji="0" lang="en-US" sz="1400" b="0" i="0" u="none" strike="noStrike" cap="none" spc="0" normalizeH="0" baseline="0" dirty="0">
              <a:ln>
                <a:noFill/>
              </a:ln>
              <a:solidFill>
                <a:srgbClr val="000000"/>
              </a:solidFill>
              <a:effectLst/>
              <a:uFillTx/>
              <a:latin typeface="+mj-lt"/>
              <a:ea typeface="+mj-ea"/>
              <a:cs typeface="+mj-cs"/>
              <a:sym typeface="Gotham"/>
            </a:endParaRPr>
          </a:p>
        </p:txBody>
      </p:sp>
      <p:sp>
        <p:nvSpPr>
          <p:cNvPr id="3" name="TextBox 2"/>
          <p:cNvSpPr txBox="1"/>
          <p:nvPr/>
        </p:nvSpPr>
        <p:spPr>
          <a:xfrm>
            <a:off x="4534810" y="6016825"/>
            <a:ext cx="5845561" cy="276314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lvl="1" indent="0"/>
            <a:endParaRPr lang="en-US" dirty="0" smtClean="0"/>
          </a:p>
          <a:p>
            <a:pPr lvl="1" indent="0"/>
            <a:r>
              <a:rPr lang="en-US" b="1" dirty="0" smtClean="0"/>
              <a:t>The </a:t>
            </a:r>
            <a:r>
              <a:rPr lang="en-US" b="1" dirty="0"/>
              <a:t>President:</a:t>
            </a:r>
          </a:p>
          <a:p>
            <a:pPr lvl="1" indent="0"/>
            <a:endParaRPr lang="en-US" sz="1400" dirty="0"/>
          </a:p>
          <a:p>
            <a:pPr marL="342900" lvl="1" indent="-342900">
              <a:buFont typeface="Arial" panose="020B0604020202020204" pitchFamily="34" charset="0"/>
              <a:buChar char="•"/>
            </a:pPr>
            <a:r>
              <a:rPr lang="en-US" sz="2400" dirty="0"/>
              <a:t>Review Requests</a:t>
            </a:r>
          </a:p>
          <a:p>
            <a:pPr marL="342900" lvl="1" indent="-342900">
              <a:buFont typeface="Arial" panose="020B0604020202020204" pitchFamily="34" charset="0"/>
              <a:buChar char="•"/>
            </a:pPr>
            <a:r>
              <a:rPr lang="en-US" sz="2400" dirty="0"/>
              <a:t>Prioritizes</a:t>
            </a:r>
          </a:p>
          <a:p>
            <a:pPr marL="342900" lvl="1" indent="-342900">
              <a:buFont typeface="Arial" panose="020B0604020202020204" pitchFamily="34" charset="0"/>
              <a:buChar char="•"/>
            </a:pPr>
            <a:r>
              <a:rPr lang="en-US" sz="2400" dirty="0"/>
              <a:t>Determines What </a:t>
            </a:r>
            <a:r>
              <a:rPr lang="en-US" sz="2400" dirty="0" smtClean="0"/>
              <a:t>to Fund </a:t>
            </a:r>
          </a:p>
          <a:p>
            <a:pPr lvl="1" indent="0"/>
            <a:r>
              <a:rPr lang="en-US" sz="2400" dirty="0" smtClean="0"/>
              <a:t>    From Central</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cxnSp>
        <p:nvCxnSpPr>
          <p:cNvPr id="9" name="Elbow Connector 8"/>
          <p:cNvCxnSpPr/>
          <p:nvPr/>
        </p:nvCxnSpPr>
        <p:spPr>
          <a:xfrm>
            <a:off x="2390871" y="6134757"/>
            <a:ext cx="1856005" cy="804588"/>
          </a:xfrm>
          <a:prstGeom prst="bentConnector3">
            <a:avLst>
              <a:gd name="adj1" fmla="val 1427"/>
            </a:avLst>
          </a:prstGeom>
          <a:noFill/>
          <a:ln w="76200" cap="flat">
            <a:solidFill>
              <a:schemeClr val="accent1">
                <a:lumMod val="50000"/>
              </a:schemeClr>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Elbow Connector 11"/>
          <p:cNvCxnSpPr/>
          <p:nvPr/>
        </p:nvCxnSpPr>
        <p:spPr>
          <a:xfrm rot="5400000">
            <a:off x="7067983" y="5348994"/>
            <a:ext cx="1866675" cy="1280806"/>
          </a:xfrm>
          <a:prstGeom prst="bentConnector3">
            <a:avLst>
              <a:gd name="adj1" fmla="val 99675"/>
            </a:avLst>
          </a:prstGeom>
          <a:noFill/>
          <a:ln w="76200" cap="flat">
            <a:solidFill>
              <a:schemeClr val="accent1">
                <a:lumMod val="50000"/>
              </a:schemeClr>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109222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1626" y="908544"/>
            <a:ext cx="8255108"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algn="ctr"/>
            <a:r>
              <a:rPr lang="en-US" sz="4800" b="1" dirty="0">
                <a:solidFill>
                  <a:schemeClr val="tx1"/>
                </a:solidFill>
              </a:rPr>
              <a:t>What happens in January? </a:t>
            </a:r>
            <a:endParaRPr kumimoji="0" lang="en-US" sz="4800" b="1" i="0" u="none" strike="noStrike" cap="none" spc="0" normalizeH="0" baseline="0" dirty="0">
              <a:ln>
                <a:noFill/>
              </a:ln>
              <a:solidFill>
                <a:srgbClr val="000000"/>
              </a:solidFill>
              <a:effectLst/>
              <a:uFillTx/>
              <a:sym typeface="Gotham"/>
            </a:endParaRPr>
          </a:p>
        </p:txBody>
      </p:sp>
      <p:sp>
        <p:nvSpPr>
          <p:cNvPr id="4" name="TextBox 3"/>
          <p:cNvSpPr txBox="1"/>
          <p:nvPr/>
        </p:nvSpPr>
        <p:spPr>
          <a:xfrm>
            <a:off x="4572001" y="2850341"/>
            <a:ext cx="7108722" cy="393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r>
              <a:rPr lang="en-US" sz="2800" dirty="0"/>
              <a:t>The Governor will speak about budget initiatives in the State of the State </a:t>
            </a:r>
            <a:r>
              <a:rPr lang="en-US" sz="2800" dirty="0" smtClean="0"/>
              <a:t>Address.</a:t>
            </a:r>
            <a:endParaRPr lang="en-US" sz="2800" dirty="0"/>
          </a:p>
          <a:p>
            <a:endParaRPr lang="en-US" sz="2800" dirty="0"/>
          </a:p>
          <a:p>
            <a:r>
              <a:rPr lang="en-US" sz="2800" dirty="0" smtClean="0"/>
              <a:t>The Governor’s budget recommendation goes to the Legislature the State of the State Address.  </a:t>
            </a:r>
          </a:p>
          <a:p>
            <a:endParaRPr lang="en-US" sz="2800" dirty="0"/>
          </a:p>
          <a:p>
            <a:r>
              <a:rPr lang="en-US" sz="2800" dirty="0" smtClean="0"/>
              <a:t>What will funding will be approved will be announced in March or April</a:t>
            </a:r>
            <a:endParaRPr lang="en-US" sz="2800" dirty="0"/>
          </a:p>
        </p:txBody>
      </p:sp>
      <p:sp>
        <p:nvSpPr>
          <p:cNvPr id="7" name="TextBox 6"/>
          <p:cNvSpPr txBox="1"/>
          <p:nvPr/>
        </p:nvSpPr>
        <p:spPr>
          <a:xfrm>
            <a:off x="994264" y="8307436"/>
            <a:ext cx="11621729" cy="485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1" u="none" strike="noStrike" cap="none" spc="0" normalizeH="0" dirty="0">
                <a:ln>
                  <a:noFill/>
                </a:ln>
                <a:solidFill>
                  <a:srgbClr val="000000"/>
                </a:solidFill>
                <a:effectLst/>
                <a:uFillTx/>
                <a:latin typeface="+mj-lt"/>
                <a:ea typeface="+mj-ea"/>
                <a:cs typeface="+mj-cs"/>
                <a:sym typeface="Gotham"/>
              </a:rPr>
              <a:t>Continue to monitor budgets to ensure that they are not in deficit.</a:t>
            </a:r>
            <a:endParaRPr kumimoji="0" lang="en-US" sz="2800" b="1" i="1" u="none" strike="noStrike" cap="none" spc="0" normalizeH="0" baseline="0" dirty="0">
              <a:ln>
                <a:noFill/>
              </a:ln>
              <a:solidFill>
                <a:srgbClr val="000000"/>
              </a:solidFill>
              <a:effectLst/>
              <a:uFillTx/>
              <a:latin typeface="+mj-lt"/>
              <a:ea typeface="+mj-ea"/>
              <a:cs typeface="+mj-cs"/>
              <a:sym typeface="Gotham"/>
            </a:endParaRPr>
          </a:p>
        </p:txBody>
      </p:sp>
      <p:pic>
        <p:nvPicPr>
          <p:cNvPr id="8" name="Picture 7"/>
          <p:cNvPicPr>
            <a:picLocks noChangeAspect="1"/>
          </p:cNvPicPr>
          <p:nvPr/>
        </p:nvPicPr>
        <p:blipFill>
          <a:blip r:embed="rId3" cstate="print"/>
          <a:stretch>
            <a:fillRect/>
          </a:stretch>
        </p:blipFill>
        <p:spPr>
          <a:xfrm>
            <a:off x="994264" y="3236479"/>
            <a:ext cx="2819400" cy="3087950"/>
          </a:xfrm>
          <a:prstGeom prst="rect">
            <a:avLst/>
          </a:prstGeom>
        </p:spPr>
      </p:pic>
    </p:spTree>
    <p:extLst>
      <p:ext uri="{BB962C8B-B14F-4D97-AF65-F5344CB8AC3E}">
        <p14:creationId xmlns:p14="http://schemas.microsoft.com/office/powerpoint/2010/main" val="9378276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3909" y="1325948"/>
            <a:ext cx="8255108" cy="793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algn="ctr"/>
            <a:r>
              <a:rPr lang="en-US" sz="4800" b="1" dirty="0">
                <a:solidFill>
                  <a:schemeClr val="tx1"/>
                </a:solidFill>
              </a:rPr>
              <a:t>February is…</a:t>
            </a:r>
            <a:endParaRPr kumimoji="0" lang="en-US" sz="4800" b="1" i="0" u="none" strike="noStrike" cap="none" spc="0" normalizeH="0" baseline="0" dirty="0">
              <a:ln>
                <a:noFill/>
              </a:ln>
              <a:solidFill>
                <a:srgbClr val="000000"/>
              </a:solidFill>
              <a:effectLst/>
              <a:uFillTx/>
              <a:sym typeface="Gotham"/>
            </a:endParaRPr>
          </a:p>
        </p:txBody>
      </p:sp>
      <p:sp>
        <p:nvSpPr>
          <p:cNvPr id="4" name="TextBox 3"/>
          <p:cNvSpPr txBox="1"/>
          <p:nvPr/>
        </p:nvSpPr>
        <p:spPr>
          <a:xfrm>
            <a:off x="1949570" y="4043422"/>
            <a:ext cx="9800165" cy="3070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r>
              <a:rPr lang="en-US" sz="2800" dirty="0" smtClean="0"/>
              <a:t>Time to work on employee evaluations for the Human Resources deadline of March 1, 2019</a:t>
            </a:r>
          </a:p>
          <a:p>
            <a:endParaRPr lang="en-US" sz="2800" dirty="0"/>
          </a:p>
          <a:p>
            <a:r>
              <a:rPr lang="en-US" sz="2800" dirty="0" smtClean="0"/>
              <a:t>Student </a:t>
            </a:r>
            <a:r>
              <a:rPr lang="en-US" sz="2800" dirty="0"/>
              <a:t>Fee Hearings begin</a:t>
            </a:r>
          </a:p>
          <a:p>
            <a:endParaRPr lang="en-US" sz="2800" dirty="0"/>
          </a:p>
          <a:p>
            <a:r>
              <a:rPr lang="en-US" sz="2800" dirty="0"/>
              <a:t>Budget Requests from departments due </a:t>
            </a:r>
            <a:r>
              <a:rPr lang="en-US" sz="2800" dirty="0" smtClean="0"/>
              <a:t>to the Office of Budget and Planning</a:t>
            </a:r>
            <a:endParaRPr lang="en-US" sz="2800" dirty="0"/>
          </a:p>
        </p:txBody>
      </p:sp>
      <p:sp>
        <p:nvSpPr>
          <p:cNvPr id="7" name="TextBox 6"/>
          <p:cNvSpPr txBox="1"/>
          <p:nvPr/>
        </p:nvSpPr>
        <p:spPr>
          <a:xfrm>
            <a:off x="994264" y="8307436"/>
            <a:ext cx="11621729" cy="485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1" u="none" strike="noStrike" cap="none" spc="0" normalizeH="0" dirty="0">
                <a:ln>
                  <a:noFill/>
                </a:ln>
                <a:solidFill>
                  <a:srgbClr val="000000"/>
                </a:solidFill>
                <a:effectLst/>
                <a:uFillTx/>
                <a:latin typeface="+mj-lt"/>
                <a:ea typeface="+mj-ea"/>
                <a:cs typeface="+mj-cs"/>
                <a:sym typeface="Gotham"/>
              </a:rPr>
              <a:t>Continue to monitor budgets to ensure that they are not in deficit.</a:t>
            </a:r>
            <a:endParaRPr kumimoji="0" lang="en-US" sz="2800" b="1" i="1" u="none" strike="noStrike" cap="none" spc="0" normalizeH="0" baseline="0" dirty="0">
              <a:ln>
                <a:noFill/>
              </a:ln>
              <a:solidFill>
                <a:srgbClr val="000000"/>
              </a:solidFill>
              <a:effectLst/>
              <a:uFillTx/>
              <a:latin typeface="+mj-lt"/>
              <a:ea typeface="+mj-ea"/>
              <a:cs typeface="+mj-cs"/>
              <a:sym typeface="Gotham"/>
            </a:endParaRPr>
          </a:p>
        </p:txBody>
      </p:sp>
      <p:pic>
        <p:nvPicPr>
          <p:cNvPr id="2" name="Picture 1"/>
          <p:cNvPicPr>
            <a:picLocks noChangeAspect="1"/>
          </p:cNvPicPr>
          <p:nvPr/>
        </p:nvPicPr>
        <p:blipFill>
          <a:blip r:embed="rId3" cstate="print"/>
          <a:stretch>
            <a:fillRect/>
          </a:stretch>
        </p:blipFill>
        <p:spPr>
          <a:xfrm>
            <a:off x="1287562" y="971602"/>
            <a:ext cx="2400529" cy="2340814"/>
          </a:xfrm>
          <a:prstGeom prst="rect">
            <a:avLst/>
          </a:prstGeom>
        </p:spPr>
      </p:pic>
    </p:spTree>
    <p:extLst>
      <p:ext uri="{BB962C8B-B14F-4D97-AF65-F5344CB8AC3E}">
        <p14:creationId xmlns:p14="http://schemas.microsoft.com/office/powerpoint/2010/main" val="306363173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4606" y="289112"/>
            <a:ext cx="10775597" cy="793377"/>
          </a:xfrm>
        </p:spPr>
        <p:txBody>
          <a:bodyPr/>
          <a:lstStyle/>
          <a:p>
            <a:r>
              <a:rPr lang="en-US" sz="4800" b="1" i="0" dirty="0">
                <a:solidFill>
                  <a:schemeClr val="tx1"/>
                </a:solidFill>
              </a:rPr>
              <a:t>March is here…hold on to your hats!</a:t>
            </a:r>
          </a:p>
        </p:txBody>
      </p:sp>
      <p:pic>
        <p:nvPicPr>
          <p:cNvPr id="5" name="Picture 4"/>
          <p:cNvPicPr>
            <a:picLocks noChangeAspect="1"/>
          </p:cNvPicPr>
          <p:nvPr/>
        </p:nvPicPr>
        <p:blipFill>
          <a:blip r:embed="rId3" cstate="print"/>
          <a:stretch>
            <a:fillRect/>
          </a:stretch>
        </p:blipFill>
        <p:spPr>
          <a:xfrm>
            <a:off x="804406" y="2597271"/>
            <a:ext cx="3295646" cy="3262799"/>
          </a:xfrm>
          <a:prstGeom prst="rect">
            <a:avLst/>
          </a:prstGeom>
        </p:spPr>
      </p:pic>
      <p:sp>
        <p:nvSpPr>
          <p:cNvPr id="7" name="TextBox 6"/>
          <p:cNvSpPr txBox="1"/>
          <p:nvPr/>
        </p:nvSpPr>
        <p:spPr>
          <a:xfrm>
            <a:off x="648929" y="1581691"/>
            <a:ext cx="11385755"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algn="ctr"/>
            <a:r>
              <a:rPr lang="en-US" dirty="0"/>
              <a:t>The State Legislature passes the appropriated budget in </a:t>
            </a:r>
            <a:r>
              <a:rPr lang="en-US" dirty="0" smtClean="0"/>
              <a:t>March</a:t>
            </a:r>
            <a:endParaRPr lang="en-US" dirty="0"/>
          </a:p>
        </p:txBody>
      </p:sp>
      <p:sp>
        <p:nvSpPr>
          <p:cNvPr id="9" name="TextBox 8"/>
          <p:cNvSpPr txBox="1"/>
          <p:nvPr/>
        </p:nvSpPr>
        <p:spPr>
          <a:xfrm>
            <a:off x="4218040" y="2493153"/>
            <a:ext cx="7521676" cy="3471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b="1" dirty="0"/>
              <a:t>March 29, 2019 Last </a:t>
            </a:r>
            <a:r>
              <a:rPr lang="en-US" b="1" dirty="0" smtClean="0"/>
              <a:t>day for OBP to receive the </a:t>
            </a:r>
            <a:r>
              <a:rPr lang="en-US" b="1" dirty="0"/>
              <a:t>following:</a:t>
            </a:r>
          </a:p>
          <a:p>
            <a:pPr marL="0" marR="0" indent="0" algn="l" defTabSz="457200" rtl="0" fontAlgn="auto" latinLnBrk="0" hangingPunct="0">
              <a:lnSpc>
                <a:spcPct val="100000"/>
              </a:lnSpc>
              <a:spcBef>
                <a:spcPts val="0"/>
              </a:spcBef>
              <a:spcAft>
                <a:spcPts val="0"/>
              </a:spcAft>
              <a:buClrTx/>
              <a:buSzTx/>
              <a:buFontTx/>
              <a:buNone/>
              <a:tabLst/>
            </a:pPr>
            <a:endParaRPr lang="en-US" sz="2800" b="1" dirty="0"/>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b="1" dirty="0"/>
              <a:t>EAF/TALEO hiring </a:t>
            </a:r>
            <a:r>
              <a:rPr lang="en-US" sz="2800" b="1" dirty="0" smtClean="0"/>
              <a:t>actions must be approved to</a:t>
            </a:r>
            <a:r>
              <a:rPr lang="en-US" sz="2400" dirty="0" smtClean="0"/>
              <a:t> </a:t>
            </a:r>
            <a:r>
              <a:rPr lang="en-US" sz="2400" dirty="0"/>
              <a:t>ensure it will be reflected in the FY20 </a:t>
            </a:r>
            <a:r>
              <a:rPr lang="en-US" sz="2400" dirty="0" smtClean="0"/>
              <a:t>Budget Book</a:t>
            </a:r>
            <a:endParaRPr lang="en-US" sz="2400" dirty="0"/>
          </a:p>
          <a:p>
            <a:pPr lvl="2" indent="0"/>
            <a:endParaRPr lang="en-US" sz="2400" dirty="0"/>
          </a:p>
          <a:p>
            <a:pPr marL="457200" lvl="2" indent="-457200">
              <a:buFont typeface="Arial" panose="020B0604020202020204" pitchFamily="34" charset="0"/>
              <a:buChar char="•"/>
            </a:pPr>
            <a:r>
              <a:rPr lang="en-US" sz="2800" b="1" dirty="0"/>
              <a:t>FY19 Permanent Budget Transfers</a:t>
            </a:r>
          </a:p>
        </p:txBody>
      </p:sp>
      <p:sp>
        <p:nvSpPr>
          <p:cNvPr id="10" name="TextBox 9"/>
          <p:cNvSpPr txBox="1"/>
          <p:nvPr/>
        </p:nvSpPr>
        <p:spPr>
          <a:xfrm>
            <a:off x="1081512" y="6574713"/>
            <a:ext cx="11101022" cy="22091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j-lt"/>
                <a:ea typeface="+mj-ea"/>
                <a:cs typeface="+mj-cs"/>
                <a:sym typeface="Gotham"/>
              </a:rPr>
              <a:t>EAF/TALEO</a:t>
            </a:r>
            <a:r>
              <a:rPr kumimoji="0" lang="en-US" sz="2800" b="0" i="0" u="none" strike="noStrike" cap="none" spc="0" normalizeH="0" dirty="0">
                <a:ln>
                  <a:noFill/>
                </a:ln>
                <a:solidFill>
                  <a:srgbClr val="000000"/>
                </a:solidFill>
                <a:effectLst/>
                <a:uFillTx/>
                <a:latin typeface="+mj-lt"/>
                <a:ea typeface="+mj-ea"/>
                <a:cs typeface="+mj-cs"/>
                <a:sym typeface="Gotham"/>
              </a:rPr>
              <a:t> hiring actions received by the Office of Budget and Planning after this date may or may not be reflected in the FY20 Budget </a:t>
            </a:r>
            <a:r>
              <a:rPr kumimoji="0" lang="en-US" sz="2800" b="0" i="0" u="none" strike="noStrike" cap="none" spc="0" normalizeH="0" dirty="0" smtClean="0">
                <a:ln>
                  <a:noFill/>
                </a:ln>
                <a:solidFill>
                  <a:srgbClr val="000000"/>
                </a:solidFill>
                <a:effectLst/>
                <a:uFillTx/>
                <a:latin typeface="+mj-lt"/>
                <a:ea typeface="+mj-ea"/>
                <a:cs typeface="+mj-cs"/>
                <a:sym typeface="Gotham"/>
              </a:rPr>
              <a:t>Book</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dirty="0">
              <a:ln>
                <a:noFill/>
              </a:ln>
              <a:solidFill>
                <a:srgbClr val="000000"/>
              </a:solidFill>
              <a:effectLst/>
              <a:uFillTx/>
              <a:latin typeface="+mj-lt"/>
              <a:ea typeface="+mj-ea"/>
              <a:cs typeface="+mj-cs"/>
              <a:sym typeface="Gotham"/>
            </a:endParaRPr>
          </a:p>
          <a:p>
            <a:pPr marL="0" marR="0" indent="0" algn="l" defTabSz="457200" rtl="0" fontAlgn="auto" latinLnBrk="0" hangingPunct="0">
              <a:lnSpc>
                <a:spcPct val="100000"/>
              </a:lnSpc>
              <a:spcBef>
                <a:spcPts val="0"/>
              </a:spcBef>
              <a:spcAft>
                <a:spcPts val="0"/>
              </a:spcAft>
              <a:buClrTx/>
              <a:buSzTx/>
              <a:buFontTx/>
              <a:buNone/>
              <a:tabLst/>
            </a:pPr>
            <a:r>
              <a:rPr lang="en-US" sz="2800" b="1" dirty="0"/>
              <a:t>FY20 Budget Transfers </a:t>
            </a:r>
            <a:r>
              <a:rPr lang="en-US" sz="2800" dirty="0" smtClean="0"/>
              <a:t>should not be submitted until July </a:t>
            </a:r>
            <a:r>
              <a:rPr lang="en-US" sz="2800" dirty="0"/>
              <a:t>1, </a:t>
            </a:r>
            <a:r>
              <a:rPr lang="en-US" sz="2800" dirty="0" smtClean="0"/>
              <a:t>2019</a:t>
            </a:r>
            <a:endParaRPr kumimoji="0" lang="en-US" sz="2800" b="1" i="0" u="none" strike="noStrike" cap="none" spc="0" normalizeH="0" baseline="0" dirty="0">
              <a:ln>
                <a:noFill/>
              </a:ln>
              <a:solidFill>
                <a:srgbClr val="000000"/>
              </a:solidFill>
              <a:effectLst/>
              <a:uFillTx/>
              <a:latin typeface="+mj-lt"/>
              <a:ea typeface="+mj-ea"/>
              <a:cs typeface="+mj-cs"/>
              <a:sym typeface="Gotham"/>
            </a:endParaRPr>
          </a:p>
        </p:txBody>
      </p:sp>
    </p:spTree>
    <p:extLst>
      <p:ext uri="{BB962C8B-B14F-4D97-AF65-F5344CB8AC3E}">
        <p14:creationId xmlns:p14="http://schemas.microsoft.com/office/powerpoint/2010/main" val="35484536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cstate="print"/>
          <a:stretch>
            <a:fillRect/>
          </a:stretch>
        </p:blipFill>
        <p:spPr>
          <a:xfrm>
            <a:off x="1921368" y="1743075"/>
            <a:ext cx="9477375" cy="7592903"/>
          </a:xfrm>
          <a:prstGeom prst="rect">
            <a:avLst/>
          </a:prstGeom>
        </p:spPr>
      </p:pic>
      <p:sp>
        <p:nvSpPr>
          <p:cNvPr id="4" name="TextBox 3"/>
          <p:cNvSpPr txBox="1"/>
          <p:nvPr/>
        </p:nvSpPr>
        <p:spPr>
          <a:xfrm>
            <a:off x="1921368" y="850730"/>
            <a:ext cx="9477375" cy="670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183794"/>
                </a:solidFill>
                <a:effectLst/>
                <a:uFillTx/>
                <a:latin typeface="+mj-lt"/>
                <a:ea typeface="+mj-ea"/>
                <a:cs typeface="+mj-cs"/>
                <a:sym typeface="Gotham"/>
                <a:hlinkClick r:id="rId5"/>
              </a:rPr>
              <a:t>Office</a:t>
            </a:r>
            <a:r>
              <a:rPr kumimoji="0" lang="en-US" sz="4000" b="0" i="0" u="none" strike="noStrike" cap="none" spc="0" normalizeH="0" dirty="0">
                <a:ln>
                  <a:noFill/>
                </a:ln>
                <a:solidFill>
                  <a:srgbClr val="183794"/>
                </a:solidFill>
                <a:effectLst/>
                <a:uFillTx/>
                <a:latin typeface="+mj-lt"/>
                <a:ea typeface="+mj-ea"/>
                <a:cs typeface="+mj-cs"/>
                <a:sym typeface="Gotham"/>
                <a:hlinkClick r:id="rId5"/>
              </a:rPr>
              <a:t> of Budget &amp; Planning Website</a:t>
            </a:r>
            <a:endParaRPr kumimoji="0" lang="en-US" sz="4000" b="0" i="0" u="none" strike="noStrike" cap="none" spc="0" normalizeH="0" baseline="0" dirty="0">
              <a:ln>
                <a:noFill/>
              </a:ln>
              <a:solidFill>
                <a:srgbClr val="183794"/>
              </a:solidFill>
              <a:effectLst/>
              <a:uFillTx/>
              <a:latin typeface="+mj-lt"/>
              <a:ea typeface="+mj-ea"/>
              <a:cs typeface="+mj-cs"/>
              <a:sym typeface="Gotham"/>
            </a:endParaRPr>
          </a:p>
        </p:txBody>
      </p:sp>
    </p:spTree>
    <p:extLst>
      <p:ext uri="{BB962C8B-B14F-4D97-AF65-F5344CB8AC3E}">
        <p14:creationId xmlns:p14="http://schemas.microsoft.com/office/powerpoint/2010/main" val="147959909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85018" y="289111"/>
            <a:ext cx="5634767" cy="793377"/>
          </a:xfrm>
        </p:spPr>
        <p:txBody>
          <a:bodyPr/>
          <a:lstStyle/>
          <a:p>
            <a:r>
              <a:rPr lang="en-US" sz="4800" b="1" dirty="0">
                <a:solidFill>
                  <a:schemeClr val="tx1"/>
                </a:solidFill>
              </a:rPr>
              <a:t>And April arrives…</a:t>
            </a:r>
          </a:p>
        </p:txBody>
      </p:sp>
      <p:sp>
        <p:nvSpPr>
          <p:cNvPr id="6" name="TextBox 5"/>
          <p:cNvSpPr txBox="1"/>
          <p:nvPr/>
        </p:nvSpPr>
        <p:spPr>
          <a:xfrm>
            <a:off x="5097780" y="2302065"/>
            <a:ext cx="7246620" cy="3686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0000"/>
                </a:solidFill>
                <a:effectLst/>
                <a:uFillTx/>
                <a:latin typeface="+mj-lt"/>
                <a:ea typeface="+mj-ea"/>
                <a:cs typeface="+mj-cs"/>
                <a:sym typeface="Gotham"/>
              </a:rPr>
              <a:t>     Activities </a:t>
            </a:r>
            <a:r>
              <a:rPr kumimoji="0" lang="en-US" sz="2800" b="1" i="0" u="none" strike="noStrike" cap="none" spc="0" normalizeH="0" baseline="0" dirty="0">
                <a:ln>
                  <a:noFill/>
                </a:ln>
                <a:solidFill>
                  <a:srgbClr val="000000"/>
                </a:solidFill>
                <a:effectLst/>
                <a:uFillTx/>
                <a:latin typeface="+mj-lt"/>
                <a:ea typeface="+mj-ea"/>
                <a:cs typeface="+mj-cs"/>
                <a:sym typeface="Gotham"/>
              </a:rPr>
              <a:t>that affect</a:t>
            </a:r>
            <a:r>
              <a:rPr kumimoji="0" lang="en-US" sz="2800" b="1" i="0" u="none" strike="noStrike" cap="none" spc="0" normalizeH="0" dirty="0">
                <a:ln>
                  <a:noFill/>
                </a:ln>
                <a:solidFill>
                  <a:srgbClr val="000000"/>
                </a:solidFill>
                <a:effectLst/>
                <a:uFillTx/>
                <a:latin typeface="+mj-lt"/>
                <a:ea typeface="+mj-ea"/>
                <a:cs typeface="+mj-cs"/>
                <a:sym typeface="Gotham"/>
              </a:rPr>
              <a:t> your</a:t>
            </a:r>
            <a:r>
              <a:rPr kumimoji="0" lang="en-US" sz="2800" b="1" i="0" u="none" strike="noStrike" cap="none" spc="0" normalizeH="0" baseline="0" dirty="0">
                <a:ln>
                  <a:noFill/>
                </a:ln>
                <a:solidFill>
                  <a:srgbClr val="000000"/>
                </a:solidFill>
                <a:effectLst/>
                <a:uFillTx/>
                <a:latin typeface="+mj-lt"/>
                <a:ea typeface="+mj-ea"/>
                <a:cs typeface="+mj-cs"/>
                <a:sym typeface="Gotham"/>
              </a:rPr>
              <a:t> budgets</a:t>
            </a:r>
          </a:p>
          <a:p>
            <a:pPr marL="0" marR="0" indent="0" algn="l" defTabSz="457200" rtl="0" fontAlgn="auto" latinLnBrk="0" hangingPunct="0">
              <a:lnSpc>
                <a:spcPct val="100000"/>
              </a:lnSpc>
              <a:spcBef>
                <a:spcPts val="0"/>
              </a:spcBef>
              <a:spcAft>
                <a:spcPts val="0"/>
              </a:spcAft>
              <a:buClrTx/>
              <a:buSzTx/>
              <a:buFontTx/>
              <a:buNone/>
              <a:tabLst/>
            </a:pPr>
            <a:endParaRPr lang="en-US" sz="2800" dirty="0"/>
          </a:p>
          <a:p>
            <a:pPr marR="0" algn="l" defTabSz="457200" rtl="0" fontAlgn="auto" latinLnBrk="0" hangingPunct="0">
              <a:lnSpc>
                <a:spcPct val="100000"/>
              </a:lnSpc>
              <a:spcBef>
                <a:spcPts val="0"/>
              </a:spcBef>
              <a:spcAft>
                <a:spcPts val="0"/>
              </a:spcAft>
              <a:buClrTx/>
              <a:buSzTx/>
              <a:tabLst/>
            </a:pPr>
            <a:r>
              <a:rPr lang="en-US" sz="2800" b="1" dirty="0"/>
              <a:t>	</a:t>
            </a:r>
            <a:r>
              <a:rPr lang="en-US" sz="2800" b="1" dirty="0" smtClean="0"/>
              <a:t>●	</a:t>
            </a:r>
            <a:r>
              <a:rPr lang="en-US" sz="2400" dirty="0" smtClean="0"/>
              <a:t>The </a:t>
            </a:r>
            <a:r>
              <a:rPr lang="en-US" sz="2400" dirty="0"/>
              <a:t>State Board of Education </a:t>
            </a:r>
            <a:r>
              <a:rPr lang="en-US" sz="2400" dirty="0" smtClean="0"/>
              <a:t>meets 	to </a:t>
            </a:r>
            <a:r>
              <a:rPr lang="en-US" sz="2400" dirty="0"/>
              <a:t>set </a:t>
            </a:r>
            <a:r>
              <a:rPr lang="en-US" sz="2400" dirty="0" smtClean="0"/>
              <a:t>		the </a:t>
            </a:r>
            <a:r>
              <a:rPr lang="en-US" sz="2400" dirty="0"/>
              <a:t>2019-2020 Tuition rates</a:t>
            </a:r>
          </a:p>
          <a:p>
            <a:pPr marR="0" algn="l" defTabSz="457200" rtl="0" fontAlgn="auto" latinLnBrk="0" hangingPunct="0">
              <a:lnSpc>
                <a:spcPct val="100000"/>
              </a:lnSpc>
              <a:spcBef>
                <a:spcPts val="0"/>
              </a:spcBef>
              <a:spcAft>
                <a:spcPts val="0"/>
              </a:spcAft>
              <a:buClrTx/>
              <a:buSzTx/>
              <a:tabLst/>
            </a:pPr>
            <a:endParaRPr lang="en-US" sz="2800" dirty="0"/>
          </a:p>
          <a:p>
            <a:pPr marR="0" algn="l" defTabSz="457200" rtl="0" fontAlgn="auto" latinLnBrk="0" hangingPunct="0">
              <a:lnSpc>
                <a:spcPct val="100000"/>
              </a:lnSpc>
              <a:spcBef>
                <a:spcPts val="0"/>
              </a:spcBef>
              <a:spcAft>
                <a:spcPts val="0"/>
              </a:spcAft>
              <a:buClrTx/>
              <a:buSzTx/>
              <a:tabLst/>
            </a:pPr>
            <a:r>
              <a:rPr lang="en-US" sz="2400" baseline="0" dirty="0"/>
              <a:t>	</a:t>
            </a:r>
            <a:r>
              <a:rPr lang="en-US" sz="2400" baseline="0" dirty="0" smtClean="0"/>
              <a:t>●	FY20</a:t>
            </a:r>
            <a:r>
              <a:rPr lang="en-US" sz="2400" dirty="0" smtClean="0"/>
              <a:t> </a:t>
            </a:r>
            <a:r>
              <a:rPr lang="en-US" sz="2400" dirty="0"/>
              <a:t>Reallocation Schedules are sent to 	the Deans and </a:t>
            </a:r>
            <a:r>
              <a:rPr lang="en-US" sz="2400" dirty="0" smtClean="0"/>
              <a:t>VP </a:t>
            </a:r>
            <a:r>
              <a:rPr lang="en-US" sz="2400" dirty="0"/>
              <a:t>Offices for </a:t>
            </a:r>
            <a:r>
              <a:rPr lang="en-US" sz="2400" dirty="0" smtClean="0"/>
              <a:t>review </a:t>
            </a:r>
            <a:r>
              <a:rPr lang="en-US" sz="2400" dirty="0"/>
              <a:t>(To 	adjust budgets to accommodate 	College/Division </a:t>
            </a:r>
            <a:r>
              <a:rPr lang="en-US" sz="2400" dirty="0" smtClean="0"/>
              <a:t>initiatives)</a:t>
            </a:r>
            <a:endParaRPr kumimoji="0" lang="en-US" sz="2400" i="0" u="none" strike="noStrike" cap="none" spc="0" normalizeH="0" baseline="0" dirty="0">
              <a:ln>
                <a:noFill/>
              </a:ln>
              <a:solidFill>
                <a:srgbClr val="000000"/>
              </a:solidFill>
              <a:effectLst/>
              <a:uFillTx/>
              <a:latin typeface="+mj-lt"/>
              <a:ea typeface="+mj-ea"/>
              <a:cs typeface="+mj-cs"/>
              <a:sym typeface="Gotham"/>
            </a:endParaRPr>
          </a:p>
        </p:txBody>
      </p:sp>
      <p:sp>
        <p:nvSpPr>
          <p:cNvPr id="5" name="TextBox 4"/>
          <p:cNvSpPr txBox="1"/>
          <p:nvPr/>
        </p:nvSpPr>
        <p:spPr>
          <a:xfrm>
            <a:off x="1347318" y="7381455"/>
            <a:ext cx="10310165" cy="1439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b="1" i="1" dirty="0"/>
              <a:t>Budget Requests that were submitted in December are prioritized and approved by the </a:t>
            </a:r>
            <a:r>
              <a:rPr lang="en-US" b="1" i="1" dirty="0" smtClean="0"/>
              <a:t>President and anything </a:t>
            </a:r>
            <a:r>
              <a:rPr lang="en-US" b="1" i="1" dirty="0"/>
              <a:t>approved will be funded after July </a:t>
            </a:r>
            <a:r>
              <a:rPr lang="en-US" b="1" i="1" dirty="0" smtClean="0"/>
              <a:t>1</a:t>
            </a:r>
            <a:r>
              <a:rPr lang="en-US" b="1" i="1" baseline="30000" dirty="0" smtClean="0"/>
              <a:t>st</a:t>
            </a:r>
            <a:endParaRPr kumimoji="0" lang="en-US" sz="3000" b="1" i="1" u="none" strike="noStrike" cap="none" spc="0" normalizeH="0" baseline="0" dirty="0">
              <a:ln>
                <a:noFill/>
              </a:ln>
              <a:solidFill>
                <a:srgbClr val="000000"/>
              </a:solidFill>
              <a:effectLst/>
              <a:uFillTx/>
              <a:sym typeface="Gotham"/>
            </a:endParaRPr>
          </a:p>
        </p:txBody>
      </p:sp>
      <p:pic>
        <p:nvPicPr>
          <p:cNvPr id="3" name="Picture 2"/>
          <p:cNvPicPr>
            <a:picLocks noChangeAspect="1"/>
          </p:cNvPicPr>
          <p:nvPr/>
        </p:nvPicPr>
        <p:blipFill>
          <a:blip r:embed="rId3" cstate="print"/>
          <a:stretch>
            <a:fillRect/>
          </a:stretch>
        </p:blipFill>
        <p:spPr>
          <a:xfrm>
            <a:off x="1014094" y="2302065"/>
            <a:ext cx="3668317" cy="3686477"/>
          </a:xfrm>
          <a:prstGeom prst="rect">
            <a:avLst/>
          </a:prstGeom>
        </p:spPr>
      </p:pic>
    </p:spTree>
    <p:extLst>
      <p:ext uri="{BB962C8B-B14F-4D97-AF65-F5344CB8AC3E}">
        <p14:creationId xmlns:p14="http://schemas.microsoft.com/office/powerpoint/2010/main" val="84008829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979" y="1204001"/>
            <a:ext cx="10694295" cy="6581104"/>
          </a:xfrm>
          <a:prstGeom prst="rect">
            <a:avLst/>
          </a:prstGeom>
        </p:spPr>
      </p:pic>
      <p:sp>
        <p:nvSpPr>
          <p:cNvPr id="3" name="Rectangle 2"/>
          <p:cNvSpPr/>
          <p:nvPr/>
        </p:nvSpPr>
        <p:spPr>
          <a:xfrm>
            <a:off x="2253803" y="4404575"/>
            <a:ext cx="296214" cy="2910625"/>
          </a:xfrm>
          <a:prstGeom prst="rect">
            <a:avLst/>
          </a:prstGeom>
          <a:solidFill>
            <a:schemeClr val="accent6">
              <a:lumMod val="60000"/>
              <a:lumOff val="4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4" name="TextBox 3"/>
          <p:cNvSpPr txBox="1"/>
          <p:nvPr/>
        </p:nvSpPr>
        <p:spPr>
          <a:xfrm>
            <a:off x="2253803" y="4173990"/>
            <a:ext cx="360609" cy="239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j-lt"/>
                <a:ea typeface="+mj-ea"/>
                <a:cs typeface="+mj-cs"/>
                <a:sym typeface="Gotham"/>
              </a:rPr>
              <a:t>177</a:t>
            </a:r>
            <a:endParaRPr kumimoji="0" lang="en-US" sz="1200" b="0" i="0" u="none" strike="noStrike" cap="none" spc="0" normalizeH="0" baseline="0" dirty="0">
              <a:ln>
                <a:noFill/>
              </a:ln>
              <a:solidFill>
                <a:srgbClr val="000000"/>
              </a:solidFill>
              <a:effectLst/>
              <a:uFillTx/>
              <a:latin typeface="+mj-lt"/>
              <a:ea typeface="+mj-ea"/>
              <a:cs typeface="+mj-cs"/>
              <a:sym typeface="Gotham"/>
            </a:endParaRPr>
          </a:p>
        </p:txBody>
      </p:sp>
      <p:sp>
        <p:nvSpPr>
          <p:cNvPr id="6" name="Rectangle 5"/>
          <p:cNvSpPr/>
          <p:nvPr/>
        </p:nvSpPr>
        <p:spPr>
          <a:xfrm>
            <a:off x="1275007" y="7887563"/>
            <a:ext cx="3515933" cy="364202"/>
          </a:xfrm>
          <a:prstGeom prst="rect">
            <a:avLst/>
          </a:prstGeom>
          <a:solidFill>
            <a:schemeClr val="accent1">
              <a:lumMod val="75000"/>
            </a:schemeClr>
          </a:solidFill>
          <a:ln w="25400" cap="flat">
            <a:solidFill>
              <a:schemeClr val="accent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1200" b="0" i="0" u="none" strike="noStrike" cap="all" spc="0" normalizeH="0" baseline="0" dirty="0">
              <a:ln>
                <a:noFill/>
              </a:ln>
              <a:solidFill>
                <a:srgbClr val="FFFFFF"/>
              </a:solidFill>
              <a:effectLst/>
              <a:uFillTx/>
              <a:latin typeface="+mj-lt"/>
              <a:ea typeface="+mj-ea"/>
              <a:cs typeface="+mj-cs"/>
              <a:sym typeface="Gotham"/>
            </a:endParaRPr>
          </a:p>
        </p:txBody>
      </p:sp>
      <p:sp>
        <p:nvSpPr>
          <p:cNvPr id="7" name="TextBox 6"/>
          <p:cNvSpPr txBox="1"/>
          <p:nvPr/>
        </p:nvSpPr>
        <p:spPr>
          <a:xfrm>
            <a:off x="1687132" y="7811475"/>
            <a:ext cx="1803043"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j-lt"/>
                <a:ea typeface="+mj-ea"/>
                <a:cs typeface="+mj-cs"/>
                <a:sym typeface="Gotham"/>
              </a:rPr>
              <a:t>FY 18</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8" name="Rectangle 7"/>
          <p:cNvSpPr/>
          <p:nvPr/>
        </p:nvSpPr>
        <p:spPr>
          <a:xfrm>
            <a:off x="1275007" y="8435662"/>
            <a:ext cx="3515933" cy="463639"/>
          </a:xfrm>
          <a:prstGeom prst="rect">
            <a:avLst/>
          </a:prstGeom>
          <a:solidFill>
            <a:schemeClr val="accent6">
              <a:lumMod val="60000"/>
              <a:lumOff val="4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9" name="TextBox 8"/>
          <p:cNvSpPr txBox="1"/>
          <p:nvPr/>
        </p:nvSpPr>
        <p:spPr>
          <a:xfrm>
            <a:off x="1687132" y="8409293"/>
            <a:ext cx="1558344" cy="51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j-lt"/>
                <a:ea typeface="+mj-ea"/>
                <a:cs typeface="+mj-cs"/>
                <a:sym typeface="Gotham"/>
              </a:rPr>
              <a:t>FY</a:t>
            </a:r>
            <a:r>
              <a:rPr kumimoji="0" lang="en-US" sz="3000" b="0" i="0" u="none" strike="noStrike" cap="none" spc="0" normalizeH="0" dirty="0" smtClean="0">
                <a:ln>
                  <a:noFill/>
                </a:ln>
                <a:solidFill>
                  <a:srgbClr val="000000"/>
                </a:solidFill>
                <a:effectLst/>
                <a:uFillTx/>
                <a:latin typeface="+mj-lt"/>
                <a:ea typeface="+mj-ea"/>
                <a:cs typeface="+mj-cs"/>
                <a:sym typeface="Gotham"/>
              </a:rPr>
              <a:t> 19</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10" name="Rectangle 9"/>
          <p:cNvSpPr/>
          <p:nvPr/>
        </p:nvSpPr>
        <p:spPr>
          <a:xfrm>
            <a:off x="3065172" y="1700011"/>
            <a:ext cx="309093" cy="5615189"/>
          </a:xfrm>
          <a:prstGeom prst="rect">
            <a:avLst/>
          </a:prstGeom>
          <a:solidFill>
            <a:schemeClr val="accent6">
              <a:lumMod val="60000"/>
              <a:lumOff val="4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11" name="TextBox 10"/>
          <p:cNvSpPr txBox="1"/>
          <p:nvPr/>
        </p:nvSpPr>
        <p:spPr>
          <a:xfrm>
            <a:off x="3078051" y="1429484"/>
            <a:ext cx="360609" cy="239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smtClean="0"/>
              <a:t>347</a:t>
            </a:r>
            <a:endParaRPr kumimoji="0" lang="en-US" sz="1200" b="0" i="0" u="none" strike="noStrike" cap="none" spc="0" normalizeH="0" baseline="0" dirty="0">
              <a:ln>
                <a:noFill/>
              </a:ln>
              <a:solidFill>
                <a:srgbClr val="000000"/>
              </a:solidFill>
              <a:effectLst/>
              <a:uFillTx/>
              <a:latin typeface="+mj-lt"/>
              <a:ea typeface="+mj-ea"/>
              <a:cs typeface="+mj-cs"/>
              <a:sym typeface="Gotham"/>
            </a:endParaRPr>
          </a:p>
        </p:txBody>
      </p:sp>
      <p:sp>
        <p:nvSpPr>
          <p:cNvPr id="12" name="Rectangle 11"/>
          <p:cNvSpPr/>
          <p:nvPr/>
        </p:nvSpPr>
        <p:spPr>
          <a:xfrm>
            <a:off x="3915177" y="2949262"/>
            <a:ext cx="283336" cy="4365938"/>
          </a:xfrm>
          <a:prstGeom prst="rect">
            <a:avLst/>
          </a:prstGeom>
          <a:solidFill>
            <a:schemeClr val="accent6">
              <a:lumMod val="60000"/>
              <a:lumOff val="4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13" name="TextBox 12"/>
          <p:cNvSpPr txBox="1"/>
          <p:nvPr/>
        </p:nvSpPr>
        <p:spPr>
          <a:xfrm>
            <a:off x="3908737" y="2626006"/>
            <a:ext cx="360609" cy="239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smtClean="0"/>
              <a:t>244</a:t>
            </a:r>
            <a:endParaRPr kumimoji="0" lang="en-US" sz="1200" b="0" i="0" u="none" strike="noStrike" cap="none" spc="0" normalizeH="0" baseline="0" dirty="0">
              <a:ln>
                <a:noFill/>
              </a:ln>
              <a:solidFill>
                <a:srgbClr val="000000"/>
              </a:solidFill>
              <a:effectLst/>
              <a:uFillTx/>
              <a:latin typeface="+mj-lt"/>
              <a:ea typeface="+mj-ea"/>
              <a:cs typeface="+mj-cs"/>
              <a:sym typeface="Gotham"/>
            </a:endParaRPr>
          </a:p>
        </p:txBody>
      </p:sp>
      <p:sp>
        <p:nvSpPr>
          <p:cNvPr id="14" name="Rectangle 13"/>
          <p:cNvSpPr/>
          <p:nvPr/>
        </p:nvSpPr>
        <p:spPr>
          <a:xfrm flipH="1">
            <a:off x="4739425" y="2745695"/>
            <a:ext cx="296214" cy="4569505"/>
          </a:xfrm>
          <a:prstGeom prst="rect">
            <a:avLst/>
          </a:prstGeom>
          <a:solidFill>
            <a:schemeClr val="accent6">
              <a:lumMod val="60000"/>
              <a:lumOff val="4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15" name="TextBox 14"/>
          <p:cNvSpPr txBox="1"/>
          <p:nvPr/>
        </p:nvSpPr>
        <p:spPr>
          <a:xfrm>
            <a:off x="4707227" y="2506316"/>
            <a:ext cx="360609" cy="239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smtClean="0"/>
              <a:t>259</a:t>
            </a:r>
            <a:endParaRPr kumimoji="0" lang="en-US" sz="1200" b="0" i="0" u="none" strike="noStrike" cap="none" spc="0" normalizeH="0" baseline="0" dirty="0">
              <a:ln>
                <a:noFill/>
              </a:ln>
              <a:solidFill>
                <a:srgbClr val="000000"/>
              </a:solidFill>
              <a:effectLst/>
              <a:uFillTx/>
              <a:latin typeface="+mj-lt"/>
              <a:ea typeface="+mj-ea"/>
              <a:cs typeface="+mj-cs"/>
              <a:sym typeface="Gotham"/>
            </a:endParaRPr>
          </a:p>
        </p:txBody>
      </p:sp>
      <p:sp>
        <p:nvSpPr>
          <p:cNvPr id="16" name="TextBox 15"/>
          <p:cNvSpPr txBox="1"/>
          <p:nvPr/>
        </p:nvSpPr>
        <p:spPr>
          <a:xfrm>
            <a:off x="8371268" y="1337521"/>
            <a:ext cx="1906073" cy="362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n-lt"/>
                <a:ea typeface="+mj-ea"/>
                <a:cs typeface="+mj-cs"/>
                <a:sym typeface="Gotham"/>
              </a:rPr>
              <a:t>&amp; FY19</a:t>
            </a:r>
            <a:endParaRPr kumimoji="0" lang="en-US" sz="2000" b="0" i="0" u="none" strike="noStrike" cap="none" spc="0" normalizeH="0" baseline="0" dirty="0">
              <a:ln>
                <a:noFill/>
              </a:ln>
              <a:solidFill>
                <a:srgbClr val="000000"/>
              </a:solidFill>
              <a:effectLst/>
              <a:uFillTx/>
              <a:latin typeface="+mn-lt"/>
              <a:ea typeface="+mj-ea"/>
              <a:cs typeface="+mj-cs"/>
              <a:sym typeface="Gotham"/>
            </a:endParaRPr>
          </a:p>
        </p:txBody>
      </p:sp>
    </p:spTree>
    <p:extLst>
      <p:ext uri="{BB962C8B-B14F-4D97-AF65-F5344CB8AC3E}">
        <p14:creationId xmlns:p14="http://schemas.microsoft.com/office/powerpoint/2010/main" val="182454846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3107" y="5302322"/>
            <a:ext cx="10596283" cy="3471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0" u="none" strike="noStrike" cap="none" spc="0" normalizeH="0" dirty="0">
                <a:ln>
                  <a:noFill/>
                </a:ln>
                <a:solidFill>
                  <a:srgbClr val="000000"/>
                </a:solidFill>
                <a:effectLst/>
                <a:uFillTx/>
                <a:latin typeface="+mj-lt"/>
                <a:ea typeface="+mj-ea"/>
                <a:cs typeface="+mj-cs"/>
                <a:sym typeface="Gotham"/>
              </a:rPr>
              <a:t>Contracts</a:t>
            </a:r>
          </a:p>
          <a:p>
            <a:pPr marL="0" marR="0" indent="0" algn="l" defTabSz="457200" rtl="0" fontAlgn="auto" latinLnBrk="0" hangingPunct="0">
              <a:lnSpc>
                <a:spcPct val="100000"/>
              </a:lnSpc>
              <a:spcBef>
                <a:spcPts val="0"/>
              </a:spcBef>
              <a:spcAft>
                <a:spcPts val="0"/>
              </a:spcAft>
              <a:buClrTx/>
              <a:buSzTx/>
              <a:buFontTx/>
              <a:buNone/>
              <a:tabLst/>
            </a:pPr>
            <a:endParaRPr kumimoji="0" lang="en-US" sz="1400" b="1" i="0" u="none" strike="noStrike" cap="none" spc="0" normalizeH="0" dirty="0">
              <a:ln>
                <a:noFill/>
              </a:ln>
              <a:solidFill>
                <a:srgbClr val="000000"/>
              </a:solidFill>
              <a:effectLst/>
              <a:uFillTx/>
              <a:latin typeface="+mj-lt"/>
              <a:ea typeface="+mj-ea"/>
              <a:cs typeface="+mj-cs"/>
              <a:sym typeface="Gotham"/>
            </a:endParaRPr>
          </a:p>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dirty="0">
                <a:ln>
                  <a:noFill/>
                </a:ln>
                <a:solidFill>
                  <a:srgbClr val="000000"/>
                </a:solidFill>
                <a:effectLst/>
                <a:uFillTx/>
                <a:sym typeface="Gotham"/>
              </a:rPr>
              <a:t>The Office of Budget and Planning prints FY20 employment contracts for Professional Staff and Faculty at Boise </a:t>
            </a:r>
            <a:r>
              <a:rPr kumimoji="0" lang="en-US" sz="2400" b="0" i="0" u="none" strike="noStrike" cap="none" spc="0" normalizeH="0" dirty="0" smtClean="0">
                <a:ln>
                  <a:noFill/>
                </a:ln>
                <a:solidFill>
                  <a:srgbClr val="000000"/>
                </a:solidFill>
                <a:effectLst/>
                <a:uFillTx/>
                <a:sym typeface="Gotham"/>
              </a:rPr>
              <a:t>State  </a:t>
            </a:r>
            <a:endParaRPr kumimoji="0" lang="en-US" sz="2400" b="0" i="0" u="none" strike="noStrike" cap="none" spc="0" normalizeH="0" dirty="0">
              <a:ln>
                <a:noFill/>
              </a:ln>
              <a:solidFill>
                <a:srgbClr val="000000"/>
              </a:solidFill>
              <a:effectLst/>
              <a:uFillTx/>
              <a:sym typeface="Gotham"/>
            </a:endParaRPr>
          </a:p>
          <a:p>
            <a:pPr marL="0" marR="0" indent="0" algn="l" defTabSz="457200" rtl="0" fontAlgn="auto" latinLnBrk="0" hangingPunct="0">
              <a:lnSpc>
                <a:spcPct val="100000"/>
              </a:lnSpc>
              <a:spcBef>
                <a:spcPts val="0"/>
              </a:spcBef>
              <a:spcAft>
                <a:spcPts val="0"/>
              </a:spcAft>
              <a:buClrTx/>
              <a:buSzTx/>
              <a:buFontTx/>
              <a:buNone/>
              <a:tabLst/>
            </a:pPr>
            <a:endParaRPr lang="en-US" sz="2400" dirty="0"/>
          </a:p>
          <a:p>
            <a:pPr marL="0" marR="0" indent="0" algn="l" defTabSz="457200" rtl="0" fontAlgn="auto" latinLnBrk="0" hangingPunct="0">
              <a:lnSpc>
                <a:spcPct val="100000"/>
              </a:lnSpc>
              <a:spcBef>
                <a:spcPts val="0"/>
              </a:spcBef>
              <a:spcAft>
                <a:spcPts val="0"/>
              </a:spcAft>
              <a:buClrTx/>
              <a:buSzTx/>
              <a:buFontTx/>
              <a:buNone/>
              <a:tabLst/>
            </a:pPr>
            <a:r>
              <a:rPr lang="en-US" sz="2400" dirty="0"/>
              <a:t>Contracts are </a:t>
            </a:r>
            <a:r>
              <a:rPr kumimoji="0" lang="en-US" sz="2400" b="0" i="0" u="none" strike="noStrike" cap="none" spc="0" normalizeH="0" dirty="0">
                <a:ln>
                  <a:noFill/>
                </a:ln>
                <a:solidFill>
                  <a:srgbClr val="000000"/>
                </a:solidFill>
                <a:effectLst/>
                <a:uFillTx/>
                <a:sym typeface="Gotham"/>
              </a:rPr>
              <a:t>distributed to Business Managers/ Dean’s </a:t>
            </a:r>
            <a:r>
              <a:rPr lang="en-US" sz="2400" dirty="0"/>
              <a:t>Office </a:t>
            </a:r>
            <a:r>
              <a:rPr kumimoji="0" lang="en-US" sz="2400" b="0" i="0" u="none" strike="noStrike" cap="none" spc="0" normalizeH="0" dirty="0">
                <a:ln>
                  <a:noFill/>
                </a:ln>
                <a:solidFill>
                  <a:srgbClr val="000000"/>
                </a:solidFill>
                <a:effectLst/>
                <a:uFillTx/>
                <a:sym typeface="Gotham"/>
              </a:rPr>
              <a:t>after the middle of </a:t>
            </a:r>
            <a:r>
              <a:rPr kumimoji="0" lang="en-US" sz="2400" b="0" i="0" u="none" strike="noStrike" cap="none" spc="0" normalizeH="0" dirty="0" smtClean="0">
                <a:ln>
                  <a:noFill/>
                </a:ln>
                <a:solidFill>
                  <a:srgbClr val="000000"/>
                </a:solidFill>
                <a:effectLst/>
                <a:uFillTx/>
                <a:sym typeface="Gotham"/>
              </a:rPr>
              <a:t>May and in turn </a:t>
            </a:r>
            <a:r>
              <a:rPr kumimoji="0" lang="en-US" sz="2400" b="0" i="0" u="none" strike="noStrike" cap="none" spc="0" normalizeH="0" dirty="0">
                <a:ln>
                  <a:noFill/>
                </a:ln>
                <a:solidFill>
                  <a:srgbClr val="000000"/>
                </a:solidFill>
                <a:effectLst/>
                <a:uFillTx/>
                <a:sym typeface="Gotham"/>
              </a:rPr>
              <a:t>are distributed to employees for signature and generally returned to these offices before the originals are forwarded to Human </a:t>
            </a:r>
            <a:r>
              <a:rPr kumimoji="0" lang="en-US" sz="2400" b="0" i="0" u="none" strike="noStrike" cap="none" spc="0" normalizeH="0" dirty="0" smtClean="0">
                <a:ln>
                  <a:noFill/>
                </a:ln>
                <a:solidFill>
                  <a:srgbClr val="000000"/>
                </a:solidFill>
                <a:effectLst/>
                <a:uFillTx/>
                <a:sym typeface="Gotham"/>
              </a:rPr>
              <a:t>Resources</a:t>
            </a:r>
            <a:endParaRPr kumimoji="0" lang="en-US" sz="2400" b="0" i="0" u="none" strike="noStrike" cap="none" spc="0" normalizeH="0" baseline="0" dirty="0">
              <a:ln>
                <a:noFill/>
              </a:ln>
              <a:solidFill>
                <a:srgbClr val="000000"/>
              </a:solidFill>
              <a:effectLst/>
              <a:uFillTx/>
              <a:sym typeface="Gotham"/>
            </a:endParaRPr>
          </a:p>
        </p:txBody>
      </p:sp>
      <p:sp>
        <p:nvSpPr>
          <p:cNvPr id="5" name="Rectangle 4"/>
          <p:cNvSpPr/>
          <p:nvPr/>
        </p:nvSpPr>
        <p:spPr>
          <a:xfrm>
            <a:off x="1241709" y="777899"/>
            <a:ext cx="9799672" cy="707886"/>
          </a:xfrm>
          <a:prstGeom prst="rect">
            <a:avLst/>
          </a:prstGeom>
        </p:spPr>
        <p:txBody>
          <a:bodyPr wrap="square">
            <a:spAutoFit/>
          </a:bodyPr>
          <a:lstStyle/>
          <a:p>
            <a:r>
              <a:rPr lang="en-US" sz="4000" b="1" dirty="0">
                <a:solidFill>
                  <a:schemeClr val="tx1"/>
                </a:solidFill>
              </a:rPr>
              <a:t>Along comes </a:t>
            </a:r>
            <a:r>
              <a:rPr lang="en-US" sz="4000" b="1" dirty="0" smtClean="0">
                <a:solidFill>
                  <a:schemeClr val="tx1"/>
                </a:solidFill>
              </a:rPr>
              <a:t>May…let’s wrap </a:t>
            </a:r>
            <a:r>
              <a:rPr lang="en-US" sz="4000" b="1" dirty="0">
                <a:solidFill>
                  <a:schemeClr val="tx1"/>
                </a:solidFill>
              </a:rPr>
              <a:t>things up</a:t>
            </a:r>
          </a:p>
        </p:txBody>
      </p:sp>
      <p:pic>
        <p:nvPicPr>
          <p:cNvPr id="2" name="Picture 1"/>
          <p:cNvPicPr>
            <a:picLocks noChangeAspect="1"/>
          </p:cNvPicPr>
          <p:nvPr/>
        </p:nvPicPr>
        <p:blipFill>
          <a:blip r:embed="rId3" cstate="print"/>
          <a:stretch>
            <a:fillRect/>
          </a:stretch>
        </p:blipFill>
        <p:spPr>
          <a:xfrm>
            <a:off x="1013108" y="1983022"/>
            <a:ext cx="2876550" cy="2743200"/>
          </a:xfrm>
          <a:prstGeom prst="rect">
            <a:avLst/>
          </a:prstGeom>
        </p:spPr>
      </p:pic>
      <p:sp>
        <p:nvSpPr>
          <p:cNvPr id="6" name="TextBox 5"/>
          <p:cNvSpPr txBox="1"/>
          <p:nvPr/>
        </p:nvSpPr>
        <p:spPr>
          <a:xfrm>
            <a:off x="4477871" y="1942271"/>
            <a:ext cx="7037391" cy="2824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j-lt"/>
                <a:ea typeface="+mj-ea"/>
                <a:cs typeface="+mj-cs"/>
                <a:sym typeface="Gotham"/>
              </a:rPr>
              <a:t>The Office of Budget</a:t>
            </a:r>
            <a:r>
              <a:rPr kumimoji="0" lang="en-US" sz="3000" b="0" i="0" u="none" strike="noStrike" cap="none" spc="0" normalizeH="0" dirty="0">
                <a:ln>
                  <a:noFill/>
                </a:ln>
                <a:solidFill>
                  <a:srgbClr val="000000"/>
                </a:solidFill>
                <a:effectLst/>
                <a:uFillTx/>
                <a:latin typeface="+mj-lt"/>
                <a:ea typeface="+mj-ea"/>
                <a:cs typeface="+mj-cs"/>
                <a:sym typeface="Gotham"/>
              </a:rPr>
              <a:t> and Planning is responsible for submitting Boise State’s proposed budget to the State Board of Education.  This y</a:t>
            </a:r>
            <a:r>
              <a:rPr lang="en-US" dirty="0"/>
              <a:t>ear’s due date for submission to the State of Idaho is May 10, 2019.</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Tree>
    <p:extLst>
      <p:ext uri="{BB962C8B-B14F-4D97-AF65-F5344CB8AC3E}">
        <p14:creationId xmlns:p14="http://schemas.microsoft.com/office/powerpoint/2010/main" val="338264558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90499" y="987367"/>
            <a:ext cx="7611269" cy="1285819"/>
          </a:xfrm>
        </p:spPr>
        <p:txBody>
          <a:bodyPr/>
          <a:lstStyle/>
          <a:p>
            <a:r>
              <a:rPr lang="en-US" sz="4000" b="1" i="0" dirty="0">
                <a:solidFill>
                  <a:schemeClr val="tx1"/>
                </a:solidFill>
              </a:rPr>
              <a:t>June rolls around again…</a:t>
            </a:r>
          </a:p>
          <a:p>
            <a:r>
              <a:rPr lang="en-US" sz="4000" b="1" i="0" dirty="0">
                <a:solidFill>
                  <a:schemeClr val="tx1"/>
                </a:solidFill>
              </a:rPr>
              <a:t>gear up for the new fiscal year!</a:t>
            </a:r>
          </a:p>
        </p:txBody>
      </p:sp>
      <p:sp>
        <p:nvSpPr>
          <p:cNvPr id="3" name="TextBox 2"/>
          <p:cNvSpPr txBox="1"/>
          <p:nvPr/>
        </p:nvSpPr>
        <p:spPr>
          <a:xfrm>
            <a:off x="525780" y="4083422"/>
            <a:ext cx="12092940" cy="3809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sym typeface="Gotham"/>
              </a:rPr>
              <a:t>The </a:t>
            </a:r>
            <a:r>
              <a:rPr lang="en-US" b="1" dirty="0"/>
              <a:t>O</a:t>
            </a:r>
            <a:r>
              <a:rPr kumimoji="0" lang="en-US" sz="3000" b="1" i="0" u="none" strike="noStrike" cap="none" spc="0" normalizeH="0" baseline="0" dirty="0">
                <a:ln>
                  <a:noFill/>
                </a:ln>
                <a:solidFill>
                  <a:srgbClr val="000000"/>
                </a:solidFill>
                <a:effectLst/>
                <a:uFillTx/>
                <a:sym typeface="Gotham"/>
              </a:rPr>
              <a:t>ffice</a:t>
            </a:r>
            <a:r>
              <a:rPr kumimoji="0" lang="en-US" sz="3000" b="1" i="0" u="none" strike="noStrike" cap="none" spc="0" normalizeH="0" dirty="0">
                <a:ln>
                  <a:noFill/>
                </a:ln>
                <a:solidFill>
                  <a:srgbClr val="000000"/>
                </a:solidFill>
                <a:effectLst/>
                <a:uFillTx/>
                <a:sym typeface="Gotham"/>
              </a:rPr>
              <a:t> of </a:t>
            </a:r>
            <a:r>
              <a:rPr lang="en-US" b="1" dirty="0"/>
              <a:t>B</a:t>
            </a:r>
            <a:r>
              <a:rPr kumimoji="0" lang="en-US" sz="3000" b="1" i="0" u="none" strike="noStrike" cap="none" spc="0" normalizeH="0" baseline="0" dirty="0">
                <a:ln>
                  <a:noFill/>
                </a:ln>
                <a:solidFill>
                  <a:srgbClr val="000000"/>
                </a:solidFill>
                <a:effectLst/>
                <a:uFillTx/>
                <a:sym typeface="Gotham"/>
              </a:rPr>
              <a:t>udget and</a:t>
            </a:r>
            <a:r>
              <a:rPr kumimoji="0" lang="en-US" sz="3000" b="1" i="0" u="none" strike="noStrike" cap="none" spc="0" normalizeH="0" dirty="0">
                <a:ln>
                  <a:noFill/>
                </a:ln>
                <a:solidFill>
                  <a:srgbClr val="000000"/>
                </a:solidFill>
                <a:effectLst/>
                <a:uFillTx/>
                <a:sym typeface="Gotham"/>
              </a:rPr>
              <a:t> Planning </a:t>
            </a:r>
            <a:r>
              <a:rPr kumimoji="0" lang="en-US" sz="3000" b="1" i="0" u="none" strike="noStrike" cap="none" spc="0" normalizeH="0" baseline="0" dirty="0">
                <a:ln>
                  <a:noFill/>
                </a:ln>
                <a:solidFill>
                  <a:srgbClr val="000000"/>
                </a:solidFill>
                <a:effectLst/>
                <a:uFillTx/>
                <a:sym typeface="Gotham"/>
              </a:rPr>
              <a:t>works </a:t>
            </a:r>
            <a:r>
              <a:rPr kumimoji="0" lang="en-US" sz="3000" b="1" i="0" u="none" strike="noStrike" cap="none" spc="0" normalizeH="0" dirty="0">
                <a:ln>
                  <a:noFill/>
                </a:ln>
                <a:solidFill>
                  <a:srgbClr val="000000"/>
                </a:solidFill>
                <a:effectLst/>
                <a:uFillTx/>
                <a:sym typeface="Gotham"/>
              </a:rPr>
              <a:t>to get all approved funding in place </a:t>
            </a:r>
            <a:r>
              <a:rPr lang="en-US" b="1" dirty="0"/>
              <a:t>to upload the </a:t>
            </a:r>
            <a:r>
              <a:rPr kumimoji="0" lang="en-US" sz="3000" b="1" i="0" u="none" strike="noStrike" cap="none" spc="0" normalizeH="0" dirty="0">
                <a:ln>
                  <a:noFill/>
                </a:ln>
                <a:solidFill>
                  <a:srgbClr val="000000"/>
                </a:solidFill>
                <a:effectLst/>
                <a:uFillTx/>
                <a:sym typeface="Gotham"/>
              </a:rPr>
              <a:t>Boise State budget into </a:t>
            </a:r>
            <a:r>
              <a:rPr kumimoji="0" lang="en-US" sz="3000" b="1" i="0" u="none" strike="noStrike" cap="none" spc="0" normalizeH="0" dirty="0" smtClean="0">
                <a:ln>
                  <a:noFill/>
                </a:ln>
                <a:solidFill>
                  <a:srgbClr val="000000"/>
                </a:solidFill>
                <a:effectLst/>
                <a:uFillTx/>
                <a:sym typeface="Gotham"/>
              </a:rPr>
              <a:t>OFC</a:t>
            </a:r>
            <a:endParaRPr kumimoji="0" lang="en-US" sz="3000" b="1" i="0" u="none" strike="noStrike" cap="none" spc="0" normalizeH="0" dirty="0">
              <a:ln>
                <a:noFill/>
              </a:ln>
              <a:solidFill>
                <a:srgbClr val="000000"/>
              </a:solidFill>
              <a:effectLst/>
              <a:uFillTx/>
              <a:sym typeface="Gotham"/>
            </a:endParaRPr>
          </a:p>
          <a:p>
            <a:pPr marL="0" marR="0" indent="0" algn="l" defTabSz="457200" rtl="0" fontAlgn="auto" latinLnBrk="0" hangingPunct="0">
              <a:lnSpc>
                <a:spcPct val="100000"/>
              </a:lnSpc>
              <a:spcBef>
                <a:spcPts val="0"/>
              </a:spcBef>
              <a:spcAft>
                <a:spcPts val="0"/>
              </a:spcAft>
              <a:buClrTx/>
              <a:buSzTx/>
              <a:buFontTx/>
              <a:buNone/>
              <a:tabLst/>
            </a:pPr>
            <a:endParaRPr lang="en-US" sz="1400" baseline="0" dirty="0"/>
          </a:p>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rgbClr val="000000"/>
                </a:solidFill>
                <a:effectLst/>
                <a:uFillTx/>
                <a:sym typeface="Gotham"/>
              </a:rPr>
              <a:t>Late June </a:t>
            </a:r>
          </a:p>
          <a:p>
            <a:pPr marL="0" marR="0" indent="0" algn="l" defTabSz="457200" rtl="0" fontAlgn="auto" latinLnBrk="0" hangingPunct="0">
              <a:lnSpc>
                <a:spcPct val="100000"/>
              </a:lnSpc>
              <a:spcBef>
                <a:spcPts val="0"/>
              </a:spcBef>
              <a:spcAft>
                <a:spcPts val="0"/>
              </a:spcAft>
              <a:buClrTx/>
              <a:buSzTx/>
              <a:buFontTx/>
              <a:buNone/>
              <a:tabLst/>
            </a:pPr>
            <a:endParaRPr lang="en-US" sz="1400" b="1" dirty="0"/>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dirty="0">
                <a:ln>
                  <a:noFill/>
                </a:ln>
                <a:solidFill>
                  <a:srgbClr val="000000"/>
                </a:solidFill>
                <a:effectLst/>
                <a:uFillTx/>
                <a:latin typeface="+mj-lt"/>
                <a:ea typeface="+mj-ea"/>
                <a:cs typeface="+mj-cs"/>
                <a:sym typeface="Gotham"/>
              </a:rPr>
              <a:t>FY20 Appropriated, Local, &amp; Auxiliary budgets are loaded into OFC</a:t>
            </a:r>
          </a:p>
          <a:p>
            <a:pPr marL="0" marR="0" indent="0" algn="l" defTabSz="457200" rtl="0" fontAlgn="auto" latinLnBrk="0" hangingPunct="0">
              <a:lnSpc>
                <a:spcPct val="100000"/>
              </a:lnSpc>
              <a:spcBef>
                <a:spcPts val="0"/>
              </a:spcBef>
              <a:spcAft>
                <a:spcPts val="0"/>
              </a:spcAft>
              <a:buClrTx/>
              <a:buSzTx/>
              <a:buFontTx/>
              <a:buNone/>
              <a:tabLst/>
            </a:pPr>
            <a:endParaRPr lang="en-US" baseline="0" dirty="0"/>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dirty="0">
                <a:ln>
                  <a:noFill/>
                </a:ln>
                <a:solidFill>
                  <a:srgbClr val="000000"/>
                </a:solidFill>
                <a:effectLst/>
                <a:uFillTx/>
                <a:latin typeface="+mj-lt"/>
                <a:ea typeface="+mj-ea"/>
                <a:cs typeface="+mj-cs"/>
                <a:sym typeface="Gotham"/>
              </a:rPr>
              <a:t>FY20 Appropriated, Local &amp; Auxiliary Budget Books are available on the Office of Budget and Planning website</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pic>
        <p:nvPicPr>
          <p:cNvPr id="4" name="Picture 3"/>
          <p:cNvPicPr>
            <a:picLocks noChangeAspect="1"/>
          </p:cNvPicPr>
          <p:nvPr/>
        </p:nvPicPr>
        <p:blipFill>
          <a:blip r:embed="rId3" cstate="print"/>
          <a:stretch>
            <a:fillRect/>
          </a:stretch>
        </p:blipFill>
        <p:spPr>
          <a:xfrm>
            <a:off x="748850" y="434270"/>
            <a:ext cx="3434530" cy="3400355"/>
          </a:xfrm>
          <a:prstGeom prst="rect">
            <a:avLst/>
          </a:prstGeom>
        </p:spPr>
      </p:pic>
    </p:spTree>
    <p:extLst>
      <p:ext uri="{BB962C8B-B14F-4D97-AF65-F5344CB8AC3E}">
        <p14:creationId xmlns:p14="http://schemas.microsoft.com/office/powerpoint/2010/main" val="9524977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69" y="2853703"/>
            <a:ext cx="11939954" cy="2308324"/>
          </a:xfrm>
          <a:prstGeom prst="rect">
            <a:avLst/>
          </a:prstGeom>
        </p:spPr>
        <p:txBody>
          <a:bodyPr wrap="square">
            <a:spAutoFit/>
          </a:bodyPr>
          <a:lstStyle/>
          <a:p>
            <a:pPr algn="ctr">
              <a:lnSpc>
                <a:spcPct val="150000"/>
              </a:lnSpc>
            </a:pPr>
            <a:r>
              <a:rPr lang="en-US" sz="6000" dirty="0">
                <a:solidFill>
                  <a:srgbClr val="183794"/>
                </a:solidFill>
              </a:rPr>
              <a:t>REPORTS</a:t>
            </a:r>
          </a:p>
          <a:p>
            <a:pPr algn="ctr">
              <a:lnSpc>
                <a:spcPct val="150000"/>
              </a:lnSpc>
            </a:pPr>
            <a:r>
              <a:rPr lang="en-US" sz="3600" dirty="0">
                <a:solidFill>
                  <a:srgbClr val="183794"/>
                </a:solidFill>
              </a:rPr>
              <a:t>How do I find my transactions??</a:t>
            </a:r>
          </a:p>
        </p:txBody>
      </p:sp>
    </p:spTree>
    <p:extLst>
      <p:ext uri="{BB962C8B-B14F-4D97-AF65-F5344CB8AC3E}">
        <p14:creationId xmlns:p14="http://schemas.microsoft.com/office/powerpoint/2010/main" val="56247792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365492-2D08-406A-920E-2BB338D5CF94}"/>
              </a:ext>
            </a:extLst>
          </p:cNvPr>
          <p:cNvSpPr/>
          <p:nvPr/>
        </p:nvSpPr>
        <p:spPr>
          <a:xfrm>
            <a:off x="1915064" y="767542"/>
            <a:ext cx="9437298" cy="5632311"/>
          </a:xfrm>
          <a:prstGeom prst="rect">
            <a:avLst/>
          </a:prstGeom>
        </p:spPr>
        <p:txBody>
          <a:bodyPr wrap="square">
            <a:spAutoFit/>
          </a:bodyPr>
          <a:lstStyle/>
          <a:p>
            <a:pPr algn="ctr"/>
            <a:r>
              <a:rPr lang="en-US" sz="3600" b="1" dirty="0"/>
              <a:t>Budget Vs. Actuals Reports</a:t>
            </a:r>
          </a:p>
          <a:p>
            <a:pPr algn="ctr"/>
            <a:endParaRPr lang="en-US" sz="3600" dirty="0"/>
          </a:p>
          <a:p>
            <a:pPr marL="571500" indent="-571500">
              <a:buFont typeface="Arial" panose="020B0604020202020204" pitchFamily="34" charset="0"/>
              <a:buChar char="•"/>
            </a:pPr>
            <a:r>
              <a:rPr lang="en-US" sz="3200" dirty="0">
                <a:hlinkClick r:id="rId3"/>
              </a:rPr>
              <a:t>OFC Dashboard Report</a:t>
            </a:r>
            <a:endParaRPr lang="en-US" sz="3200" dirty="0">
              <a:hlinkClick r:id="rId4"/>
            </a:endParaRPr>
          </a:p>
          <a:p>
            <a:pPr marL="571500" indent="-571500">
              <a:buFont typeface="Arial" panose="020B0604020202020204" pitchFamily="34" charset="0"/>
              <a:buChar char="•"/>
            </a:pPr>
            <a:r>
              <a:rPr lang="en-US" sz="3200" dirty="0">
                <a:hlinkClick r:id="rId4"/>
              </a:rPr>
              <a:t>Budget Vs. Actual Pivot</a:t>
            </a:r>
            <a:endParaRPr lang="en-US" sz="3200" dirty="0"/>
          </a:p>
          <a:p>
            <a:pPr marL="571500" lvl="7" indent="-571500">
              <a:buFont typeface="Arial" panose="020B0604020202020204" pitchFamily="34" charset="0"/>
              <a:buChar char="•"/>
            </a:pPr>
            <a:r>
              <a:rPr lang="en-US" sz="3200" dirty="0">
                <a:hlinkClick r:id="rId5"/>
              </a:rPr>
              <a:t>Hierarchies</a:t>
            </a:r>
            <a:r>
              <a:rPr lang="en-US" sz="3200" dirty="0"/>
              <a:t>/</a:t>
            </a:r>
            <a:r>
              <a:rPr lang="en-US" sz="3200" dirty="0">
                <a:hlinkClick r:id="rId6"/>
              </a:rPr>
              <a:t>Naming Convention</a:t>
            </a:r>
            <a:endParaRPr lang="en-US" sz="3200" dirty="0"/>
          </a:p>
          <a:p>
            <a:pPr marL="457200" indent="-457200">
              <a:buFont typeface="Arial" panose="020B0604020202020204" pitchFamily="34" charset="0"/>
              <a:buChar char="•"/>
            </a:pPr>
            <a:r>
              <a:rPr lang="en-US" sz="3200" dirty="0"/>
              <a:t>Month End reports from Budget &amp;Planning</a:t>
            </a:r>
          </a:p>
          <a:p>
            <a:pPr marL="457200" indent="-457200">
              <a:buFont typeface="Arial" panose="020B0604020202020204" pitchFamily="34" charset="0"/>
              <a:buChar char="•"/>
            </a:pPr>
            <a:r>
              <a:rPr lang="en-US" sz="3200" dirty="0">
                <a:hlinkClick r:id="rId7"/>
              </a:rPr>
              <a:t>Chart of Accounts Maintenance</a:t>
            </a:r>
            <a:r>
              <a:rPr lang="en-US" sz="3200" dirty="0"/>
              <a:t> (update coming)</a:t>
            </a:r>
          </a:p>
          <a:p>
            <a:pPr marL="457200" indent="-457200">
              <a:buFont typeface="Arial" panose="020B0604020202020204" pitchFamily="34" charset="0"/>
              <a:buChar char="•"/>
            </a:pPr>
            <a:r>
              <a:rPr lang="en-US" sz="3200" dirty="0">
                <a:hlinkClick r:id="rId8"/>
              </a:rPr>
              <a:t>Workflow Approval for Budget Transfers</a:t>
            </a:r>
            <a:endParaRPr lang="en-US" sz="3200" dirty="0"/>
          </a:p>
          <a:p>
            <a:pPr marL="457200" indent="-457200">
              <a:buFont typeface="Arial" panose="020B0604020202020204" pitchFamily="34" charset="0"/>
              <a:buChar char="•"/>
            </a:pPr>
            <a:r>
              <a:rPr lang="en-US" sz="3200" dirty="0">
                <a:hlinkClick r:id="rId9"/>
              </a:rPr>
              <a:t>Standard Workflow Approval</a:t>
            </a:r>
            <a:endParaRPr lang="en-US" sz="3200" dirty="0"/>
          </a:p>
          <a:p>
            <a:pPr marL="457200" indent="-457200">
              <a:buFont typeface="Arial" panose="020B0604020202020204" pitchFamily="34" charset="0"/>
              <a:buChar char="•"/>
            </a:pPr>
            <a:r>
              <a:rPr lang="en-US" sz="3200" dirty="0"/>
              <a:t>What do you use/need</a:t>
            </a:r>
          </a:p>
          <a:p>
            <a:r>
              <a:rPr lang="en-US" sz="3200" dirty="0"/>
              <a:t>	</a:t>
            </a:r>
          </a:p>
        </p:txBody>
      </p:sp>
      <p:sp>
        <p:nvSpPr>
          <p:cNvPr id="5" name="Rectangle 4">
            <a:extLst>
              <a:ext uri="{FF2B5EF4-FFF2-40B4-BE49-F238E27FC236}">
                <a16:creationId xmlns:a16="http://schemas.microsoft.com/office/drawing/2014/main" id="{D5D4F296-0596-4C03-A4F9-9DD47FF412E8}"/>
              </a:ext>
            </a:extLst>
          </p:cNvPr>
          <p:cNvSpPr/>
          <p:nvPr/>
        </p:nvSpPr>
        <p:spPr>
          <a:xfrm>
            <a:off x="1915064" y="5907411"/>
            <a:ext cx="9005978" cy="2616101"/>
          </a:xfrm>
          <a:prstGeom prst="rect">
            <a:avLst/>
          </a:prstGeom>
        </p:spPr>
        <p:txBody>
          <a:bodyPr wrap="square">
            <a:spAutoFit/>
          </a:bodyPr>
          <a:lstStyle/>
          <a:p>
            <a:r>
              <a:rPr lang="en-US" sz="3600" b="1" dirty="0"/>
              <a:t>Coming Soon</a:t>
            </a:r>
          </a:p>
          <a:p>
            <a:pPr marL="571500" indent="-571500">
              <a:buFont typeface="Arial" panose="020B0604020202020204" pitchFamily="34" charset="0"/>
              <a:buChar char="•"/>
            </a:pPr>
            <a:r>
              <a:rPr lang="en-US" sz="3200" dirty="0"/>
              <a:t>Budget Vs Actuals Data Warehouse Report</a:t>
            </a:r>
          </a:p>
          <a:p>
            <a:pPr marL="571500" indent="-571500">
              <a:buFont typeface="Arial" panose="020B0604020202020204" pitchFamily="34" charset="0"/>
              <a:buChar char="•"/>
            </a:pPr>
            <a:r>
              <a:rPr lang="en-US" sz="3200" dirty="0"/>
              <a:t>Smartsheet Budget Transfer Tracking via SmartSheets</a:t>
            </a:r>
          </a:p>
          <a:p>
            <a:r>
              <a:rPr lang="en-US" sz="3200" dirty="0"/>
              <a:t>	</a:t>
            </a:r>
          </a:p>
        </p:txBody>
      </p:sp>
    </p:spTree>
    <p:extLst>
      <p:ext uri="{BB962C8B-B14F-4D97-AF65-F5344CB8AC3E}">
        <p14:creationId xmlns:p14="http://schemas.microsoft.com/office/powerpoint/2010/main" val="52903406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69" y="2853703"/>
            <a:ext cx="11939954" cy="1306255"/>
          </a:xfrm>
          <a:prstGeom prst="rect">
            <a:avLst/>
          </a:prstGeom>
        </p:spPr>
        <p:txBody>
          <a:bodyPr wrap="square">
            <a:spAutoFit/>
          </a:bodyPr>
          <a:lstStyle/>
          <a:p>
            <a:pPr algn="ctr">
              <a:lnSpc>
                <a:spcPct val="150000"/>
              </a:lnSpc>
            </a:pPr>
            <a:r>
              <a:rPr lang="en-US" sz="6000" dirty="0">
                <a:solidFill>
                  <a:srgbClr val="183794"/>
                </a:solidFill>
              </a:rPr>
              <a:t>Q &amp; A</a:t>
            </a:r>
          </a:p>
        </p:txBody>
      </p:sp>
    </p:spTree>
    <p:extLst>
      <p:ext uri="{BB962C8B-B14F-4D97-AF65-F5344CB8AC3E}">
        <p14:creationId xmlns:p14="http://schemas.microsoft.com/office/powerpoint/2010/main" val="184808666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958" y="2660355"/>
            <a:ext cx="7884544" cy="27631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4800" dirty="0">
                <a:solidFill>
                  <a:schemeClr val="bg1"/>
                </a:solidFill>
              </a:rPr>
              <a:t>BEST PRACTICES</a:t>
            </a:r>
            <a:endParaRPr kumimoji="0" lang="en-US" sz="4800" b="0" i="0" u="none" strike="noStrike" cap="none" spc="0" normalizeH="0" baseline="0" dirty="0">
              <a:ln>
                <a:noFill/>
              </a:ln>
              <a:solidFill>
                <a:schemeClr val="bg1"/>
              </a:solidFill>
              <a:effectLst/>
              <a:uFillTx/>
              <a:latin typeface="+mj-lt"/>
              <a:ea typeface="+mj-ea"/>
              <a:cs typeface="+mj-cs"/>
              <a:sym typeface="Gotham"/>
            </a:endParaRPr>
          </a:p>
          <a:p>
            <a:pPr marL="0" marR="0" indent="0" algn="ctr" defTabSz="457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mj-lt"/>
                <a:ea typeface="+mj-ea"/>
                <a:cs typeface="+mj-cs"/>
                <a:sym typeface="Gotham"/>
              </a:rPr>
              <a:t>YEARLY</a:t>
            </a:r>
            <a:r>
              <a:rPr kumimoji="0" lang="en-US" sz="4800" b="0" i="0" u="none" strike="noStrike" cap="none" spc="0" normalizeH="0" dirty="0">
                <a:ln>
                  <a:noFill/>
                </a:ln>
                <a:solidFill>
                  <a:schemeClr val="bg1"/>
                </a:solidFill>
                <a:effectLst/>
                <a:uFillTx/>
                <a:latin typeface="+mj-lt"/>
                <a:ea typeface="+mj-ea"/>
                <a:cs typeface="+mj-cs"/>
                <a:sym typeface="Gotham"/>
              </a:rPr>
              <a:t> OVERVIEW</a:t>
            </a:r>
          </a:p>
          <a:p>
            <a:pPr marL="0" marR="0" indent="0" algn="ctr" defTabSz="457200" rtl="0" fontAlgn="auto" latinLnBrk="0" hangingPunct="0">
              <a:lnSpc>
                <a:spcPct val="100000"/>
              </a:lnSpc>
              <a:spcBef>
                <a:spcPts val="0"/>
              </a:spcBef>
              <a:spcAft>
                <a:spcPts val="0"/>
              </a:spcAft>
              <a:buClrTx/>
              <a:buSzTx/>
              <a:buFontTx/>
              <a:buNone/>
              <a:tabLst/>
            </a:pPr>
            <a:r>
              <a:rPr kumimoji="0" lang="en-US" sz="4800" b="0" i="0" u="none" strike="noStrike" cap="none" spc="0" normalizeH="0" dirty="0">
                <a:ln>
                  <a:noFill/>
                </a:ln>
                <a:solidFill>
                  <a:schemeClr val="bg1"/>
                </a:solidFill>
                <a:effectLst/>
                <a:uFillTx/>
                <a:latin typeface="+mj-lt"/>
                <a:ea typeface="+mj-ea"/>
                <a:cs typeface="+mj-cs"/>
                <a:sym typeface="Gotham"/>
              </a:rPr>
              <a:t> </a:t>
            </a:r>
          </a:p>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dirty="0">
                <a:ln>
                  <a:noFill/>
                </a:ln>
                <a:solidFill>
                  <a:schemeClr val="bg1"/>
                </a:solidFill>
                <a:effectLst/>
                <a:uFillTx/>
                <a:latin typeface="+mj-lt"/>
                <a:ea typeface="+mj-ea"/>
                <a:cs typeface="+mj-cs"/>
                <a:sym typeface="Gotham"/>
              </a:rPr>
              <a:t>A SNAPSHOT OF THE YEAR</a:t>
            </a:r>
            <a:endParaRPr kumimoji="0" lang="en-US" sz="3200" b="0" i="0" u="none" strike="noStrike" cap="none" spc="0" normalizeH="0" baseline="0" dirty="0">
              <a:ln>
                <a:noFill/>
              </a:ln>
              <a:solidFill>
                <a:schemeClr val="bg1"/>
              </a:solidFill>
              <a:effectLst/>
              <a:uFillTx/>
              <a:latin typeface="+mj-lt"/>
              <a:ea typeface="+mj-ea"/>
              <a:cs typeface="+mj-cs"/>
              <a:sym typeface="Gotham"/>
            </a:endParaRPr>
          </a:p>
        </p:txBody>
      </p:sp>
    </p:spTree>
    <p:extLst>
      <p:ext uri="{BB962C8B-B14F-4D97-AF65-F5344CB8AC3E}">
        <p14:creationId xmlns:p14="http://schemas.microsoft.com/office/powerpoint/2010/main" val="407119976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2423" y="3591785"/>
            <a:ext cx="11559397" cy="5286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The new year (FY20) Budgets are loaded to OFC as of July 1:</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sym typeface="Gotham"/>
              </a:rPr>
              <a:t>Appropriated funds (1XXX)</a:t>
            </a:r>
            <a:r>
              <a:rPr kumimoji="0" lang="en-US" sz="2800" b="0" i="0" u="none" strike="noStrike" cap="none" spc="0" normalizeH="0" dirty="0">
                <a:ln>
                  <a:noFill/>
                </a:ln>
                <a:solidFill>
                  <a:srgbClr val="000000"/>
                </a:solidFill>
                <a:effectLst/>
                <a:uFillTx/>
                <a:sym typeface="Gotham"/>
              </a:rPr>
              <a:t> from State of Idaho </a:t>
            </a:r>
            <a:r>
              <a:rPr kumimoji="0" lang="en-US" sz="2800" b="0" i="0" u="none" strike="noStrike" cap="none" spc="0" normalizeH="0" dirty="0" smtClean="0">
                <a:ln>
                  <a:noFill/>
                </a:ln>
                <a:solidFill>
                  <a:srgbClr val="000000"/>
                </a:solidFill>
                <a:effectLst/>
                <a:uFillTx/>
                <a:sym typeface="Gotham"/>
              </a:rPr>
              <a:t>Appropriations which includes student tuition and taxpayer money</a:t>
            </a:r>
            <a:endParaRPr kumimoji="0" lang="en-US" sz="2800" b="0" i="0" u="none" strike="noStrike" cap="none" spc="0" normalizeH="0" dirty="0">
              <a:ln>
                <a:noFill/>
              </a:ln>
              <a:solidFill>
                <a:srgbClr val="000000"/>
              </a:solidFill>
              <a:effectLst/>
              <a:uFillTx/>
              <a:sym typeface="Gotham"/>
            </a:endParaRP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baseline="0" dirty="0"/>
              <a:t>Local</a:t>
            </a:r>
            <a:r>
              <a:rPr lang="en-US" sz="2800" dirty="0"/>
              <a:t> funds (3XXX) from revenue or fund balance transfers</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sym typeface="Gotham"/>
            </a:endParaRP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baseline="0" dirty="0"/>
              <a:t>Grants</a:t>
            </a:r>
            <a:r>
              <a:rPr lang="en-US" sz="2800" dirty="0"/>
              <a:t> (4XXX) are managed by the Office of Sponsored Projects at Boise State and typically run on grant dates not fiscal year</a:t>
            </a: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sym typeface="Gotham"/>
            </a:endParaRP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Auxiliary (8XXX) self-support entities.  If you are working for an auxiliary, you will need to seek more advanced budget training</a:t>
            </a:r>
            <a:endParaRPr kumimoji="0" lang="en-US" sz="2800" b="0" i="0" u="none" strike="noStrike" cap="none" spc="0" normalizeH="0" baseline="0" dirty="0">
              <a:ln>
                <a:noFill/>
              </a:ln>
              <a:solidFill>
                <a:srgbClr val="000000"/>
              </a:solidFill>
              <a:effectLst/>
              <a:uFillTx/>
              <a:sym typeface="Gotham"/>
            </a:endParaRPr>
          </a:p>
        </p:txBody>
      </p:sp>
      <p:sp>
        <p:nvSpPr>
          <p:cNvPr id="4" name="TextBox 3"/>
          <p:cNvSpPr txBox="1"/>
          <p:nvPr/>
        </p:nvSpPr>
        <p:spPr>
          <a:xfrm>
            <a:off x="4009375" y="2322976"/>
            <a:ext cx="8488392" cy="978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 Administrative Accounting is working to close the month of June, then close the fiscal year. </a:t>
            </a:r>
            <a:endParaRPr kumimoji="0" lang="en-US" sz="3000" b="0" i="0" u="none" strike="noStrike" cap="none" spc="0" normalizeH="0" baseline="0" dirty="0">
              <a:ln>
                <a:noFill/>
              </a:ln>
              <a:solidFill>
                <a:srgbClr val="000000"/>
              </a:solidFill>
              <a:effectLst/>
              <a:uFillTx/>
              <a:latin typeface="+mj-lt"/>
              <a:ea typeface="+mj-ea"/>
              <a:cs typeface="+mj-cs"/>
              <a:sym typeface="Gotham"/>
            </a:endParaRPr>
          </a:p>
        </p:txBody>
      </p:sp>
      <p:sp>
        <p:nvSpPr>
          <p:cNvPr id="7" name="TextBox 6"/>
          <p:cNvSpPr txBox="1"/>
          <p:nvPr/>
        </p:nvSpPr>
        <p:spPr>
          <a:xfrm>
            <a:off x="4136861" y="635401"/>
            <a:ext cx="8233420" cy="1532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algn="ctr"/>
            <a:r>
              <a:rPr lang="en-US" sz="4800" b="1" dirty="0">
                <a:solidFill>
                  <a:schemeClr val="tx1"/>
                </a:solidFill>
              </a:rPr>
              <a:t>New Fiscal Year Begins. </a:t>
            </a:r>
          </a:p>
          <a:p>
            <a:pPr algn="ctr"/>
            <a:r>
              <a:rPr lang="en-US" sz="4800" b="1" dirty="0">
                <a:solidFill>
                  <a:schemeClr val="tx1"/>
                </a:solidFill>
              </a:rPr>
              <a:t>What happens now?</a:t>
            </a:r>
            <a:endParaRPr kumimoji="0" lang="en-US" sz="4800" b="1" i="0" u="none" strike="noStrike" cap="none" spc="0" normalizeH="0" baseline="0" dirty="0">
              <a:ln>
                <a:noFill/>
              </a:ln>
              <a:solidFill>
                <a:srgbClr val="000000"/>
              </a:solidFill>
              <a:effectLst/>
              <a:uFillTx/>
              <a:sym typeface="Gotham"/>
            </a:endParaRPr>
          </a:p>
        </p:txBody>
      </p:sp>
      <p:pic>
        <p:nvPicPr>
          <p:cNvPr id="2" name="Picture 1"/>
          <p:cNvPicPr>
            <a:picLocks noChangeAspect="1"/>
          </p:cNvPicPr>
          <p:nvPr/>
        </p:nvPicPr>
        <p:blipFill>
          <a:blip r:embed="rId3" cstate="print"/>
          <a:stretch>
            <a:fillRect/>
          </a:stretch>
        </p:blipFill>
        <p:spPr>
          <a:xfrm>
            <a:off x="1391968" y="635401"/>
            <a:ext cx="2386402" cy="2362538"/>
          </a:xfrm>
          <a:prstGeom prst="rect">
            <a:avLst/>
          </a:prstGeom>
        </p:spPr>
      </p:pic>
    </p:spTree>
    <p:extLst>
      <p:ext uri="{BB962C8B-B14F-4D97-AF65-F5344CB8AC3E}">
        <p14:creationId xmlns:p14="http://schemas.microsoft.com/office/powerpoint/2010/main" val="27722404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847525"/>
              </p:ext>
            </p:extLst>
          </p:nvPr>
        </p:nvGraphicFramePr>
        <p:xfrm>
          <a:off x="1104181" y="1189007"/>
          <a:ext cx="10869285" cy="7487741"/>
        </p:xfrm>
        <a:graphic>
          <a:graphicData uri="http://schemas.openxmlformats.org/drawingml/2006/table">
            <a:tbl>
              <a:tblPr firstRow="1" bandRow="1">
                <a:tableStyleId>{5940675A-B579-460E-94D1-54222C63F5DA}</a:tableStyleId>
              </a:tblPr>
              <a:tblGrid>
                <a:gridCol w="2173857">
                  <a:extLst>
                    <a:ext uri="{9D8B030D-6E8A-4147-A177-3AD203B41FA5}">
                      <a16:colId xmlns:a16="http://schemas.microsoft.com/office/drawing/2014/main" val="173272009"/>
                    </a:ext>
                  </a:extLst>
                </a:gridCol>
                <a:gridCol w="2173857">
                  <a:extLst>
                    <a:ext uri="{9D8B030D-6E8A-4147-A177-3AD203B41FA5}">
                      <a16:colId xmlns:a16="http://schemas.microsoft.com/office/drawing/2014/main" val="2543472607"/>
                    </a:ext>
                  </a:extLst>
                </a:gridCol>
                <a:gridCol w="2173857">
                  <a:extLst>
                    <a:ext uri="{9D8B030D-6E8A-4147-A177-3AD203B41FA5}">
                      <a16:colId xmlns:a16="http://schemas.microsoft.com/office/drawing/2014/main" val="3293221226"/>
                    </a:ext>
                  </a:extLst>
                </a:gridCol>
                <a:gridCol w="2173857">
                  <a:extLst>
                    <a:ext uri="{9D8B030D-6E8A-4147-A177-3AD203B41FA5}">
                      <a16:colId xmlns:a16="http://schemas.microsoft.com/office/drawing/2014/main" val="4192547125"/>
                    </a:ext>
                  </a:extLst>
                </a:gridCol>
                <a:gridCol w="2173857">
                  <a:extLst>
                    <a:ext uri="{9D8B030D-6E8A-4147-A177-3AD203B41FA5}">
                      <a16:colId xmlns:a16="http://schemas.microsoft.com/office/drawing/2014/main" val="882417569"/>
                    </a:ext>
                  </a:extLst>
                </a:gridCol>
              </a:tblGrid>
              <a:tr h="1025491">
                <a:tc gridSpan="5">
                  <a:txBody>
                    <a:bodyPr/>
                    <a:lstStyle/>
                    <a:p>
                      <a:pPr algn="ctr"/>
                      <a:r>
                        <a:rPr lang="en-US" dirty="0">
                          <a:solidFill>
                            <a:schemeClr val="bg1"/>
                          </a:solidFill>
                        </a:rPr>
                        <a:t>Funding Sources for Budgets</a:t>
                      </a:r>
                    </a:p>
                  </a:txBody>
                  <a:tcPr>
                    <a:solidFill>
                      <a:srgbClr val="183794"/>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953105659"/>
                  </a:ext>
                </a:extLst>
              </a:tr>
              <a:tr h="1484999">
                <a:tc>
                  <a:txBody>
                    <a:bodyPr/>
                    <a:lstStyle/>
                    <a:p>
                      <a:endParaRPr lang="en-US" dirty="0">
                        <a:solidFill>
                          <a:schemeClr val="bg1"/>
                        </a:solidFill>
                      </a:endParaRPr>
                    </a:p>
                  </a:txBody>
                  <a:tcPr>
                    <a:solidFill>
                      <a:srgbClr val="183794"/>
                    </a:solidFill>
                  </a:tcPr>
                </a:tc>
                <a:tc gridSpan="2">
                  <a:txBody>
                    <a:bodyPr/>
                    <a:lstStyle/>
                    <a:p>
                      <a:pPr algn="ctr"/>
                      <a:endParaRPr lang="en-US" sz="2000" b="1" dirty="0"/>
                    </a:p>
                    <a:p>
                      <a:pPr algn="ctr"/>
                      <a:r>
                        <a:rPr lang="en-US" sz="2000" b="1" dirty="0"/>
                        <a:t>Appropriated Budgets</a:t>
                      </a:r>
                    </a:p>
                  </a:txBody>
                  <a:tcPr>
                    <a:solidFill>
                      <a:srgbClr val="EE7700"/>
                    </a:solidFill>
                  </a:tcPr>
                </a:tc>
                <a:tc hMerge="1">
                  <a:txBody>
                    <a:bodyPr/>
                    <a:lstStyle/>
                    <a:p>
                      <a:endParaRPr lang="en-US" dirty="0"/>
                    </a:p>
                  </a:txBody>
                  <a:tcPr/>
                </a:tc>
                <a:tc>
                  <a:txBody>
                    <a:bodyPr/>
                    <a:lstStyle/>
                    <a:p>
                      <a:r>
                        <a:rPr lang="en-US" sz="2000" b="1" dirty="0"/>
                        <a:t>Restricted Grants and Contracts</a:t>
                      </a:r>
                    </a:p>
                  </a:txBody>
                  <a:tcPr>
                    <a:solidFill>
                      <a:schemeClr val="accent3">
                        <a:lumMod val="40000"/>
                        <a:lumOff val="60000"/>
                      </a:schemeClr>
                    </a:solidFill>
                  </a:tcPr>
                </a:tc>
                <a:tc>
                  <a:txBody>
                    <a:bodyPr/>
                    <a:lstStyle/>
                    <a:p>
                      <a:r>
                        <a:rPr lang="en-US" sz="2000" b="1" dirty="0"/>
                        <a:t>Local &amp; Auxiliary</a:t>
                      </a:r>
                      <a:r>
                        <a:rPr lang="en-US" sz="2000" b="1" baseline="0" dirty="0"/>
                        <a:t> </a:t>
                      </a:r>
                      <a:r>
                        <a:rPr lang="en-US" sz="2000" b="1" dirty="0"/>
                        <a:t>Budgets</a:t>
                      </a:r>
                    </a:p>
                    <a:p>
                      <a:endParaRPr lang="en-US" b="1" dirty="0"/>
                    </a:p>
                  </a:txBody>
                  <a:tcPr>
                    <a:solidFill>
                      <a:schemeClr val="accent1">
                        <a:lumMod val="40000"/>
                        <a:lumOff val="60000"/>
                      </a:schemeClr>
                    </a:solidFill>
                  </a:tcPr>
                </a:tc>
                <a:extLst>
                  <a:ext uri="{0D108BD9-81ED-4DB2-BD59-A6C34878D82A}">
                    <a16:rowId xmlns:a16="http://schemas.microsoft.com/office/drawing/2014/main" val="1750161790"/>
                  </a:ext>
                </a:extLst>
              </a:tr>
              <a:tr h="1798810">
                <a:tc>
                  <a:txBody>
                    <a:bodyPr/>
                    <a:lstStyle/>
                    <a:p>
                      <a:r>
                        <a:rPr lang="en-US" sz="2000" dirty="0">
                          <a:solidFill>
                            <a:schemeClr val="bg1"/>
                          </a:solidFill>
                        </a:rPr>
                        <a:t>Where does the money come from?</a:t>
                      </a:r>
                    </a:p>
                  </a:txBody>
                  <a:tcPr>
                    <a:solidFill>
                      <a:srgbClr val="183794"/>
                    </a:solidFill>
                  </a:tcPr>
                </a:tc>
                <a:tc>
                  <a:txBody>
                    <a:bodyPr/>
                    <a:lstStyle/>
                    <a:p>
                      <a:r>
                        <a:rPr lang="en-US" sz="2000" b="1" dirty="0"/>
                        <a:t>Distributed</a:t>
                      </a:r>
                      <a:r>
                        <a:rPr lang="en-US" sz="2000" b="1" baseline="0" dirty="0"/>
                        <a:t> Tuition and Fee Revenues</a:t>
                      </a:r>
                      <a:endParaRPr lang="en-US" sz="2000" b="1" dirty="0"/>
                    </a:p>
                  </a:txBody>
                  <a:tcPr>
                    <a:solidFill>
                      <a:srgbClr val="FFCC66"/>
                    </a:solidFill>
                  </a:tcPr>
                </a:tc>
                <a:tc>
                  <a:txBody>
                    <a:bodyPr/>
                    <a:lstStyle/>
                    <a:p>
                      <a:r>
                        <a:rPr lang="en-US" sz="2000" b="1" dirty="0"/>
                        <a:t>General Fund</a:t>
                      </a:r>
                    </a:p>
                  </a:txBody>
                  <a:tcPr>
                    <a:solidFill>
                      <a:srgbClr val="FFCC66"/>
                    </a:solidFill>
                  </a:tcPr>
                </a:tc>
                <a:tc>
                  <a:txBody>
                    <a:bodyPr/>
                    <a:lstStyle/>
                    <a:p>
                      <a:r>
                        <a:rPr lang="en-US" sz="2000" b="1" dirty="0"/>
                        <a:t>Grant and Contract Revenue</a:t>
                      </a:r>
                    </a:p>
                  </a:txBody>
                  <a:tcPr>
                    <a:solidFill>
                      <a:schemeClr val="accent3">
                        <a:lumMod val="20000"/>
                        <a:lumOff val="80000"/>
                      </a:schemeClr>
                    </a:solidFill>
                  </a:tcPr>
                </a:tc>
                <a:tc>
                  <a:txBody>
                    <a:bodyPr/>
                    <a:lstStyle/>
                    <a:p>
                      <a:r>
                        <a:rPr lang="en-US" sz="2000" b="1" dirty="0"/>
                        <a:t>All other sources</a:t>
                      </a:r>
                    </a:p>
                  </a:txBody>
                  <a:tcPr>
                    <a:solidFill>
                      <a:schemeClr val="accent1">
                        <a:lumMod val="20000"/>
                        <a:lumOff val="80000"/>
                      </a:schemeClr>
                    </a:solidFill>
                  </a:tcPr>
                </a:tc>
                <a:extLst>
                  <a:ext uri="{0D108BD9-81ED-4DB2-BD59-A6C34878D82A}">
                    <a16:rowId xmlns:a16="http://schemas.microsoft.com/office/drawing/2014/main" val="2169620717"/>
                  </a:ext>
                </a:extLst>
              </a:tr>
              <a:tr h="3059098">
                <a:tc>
                  <a:txBody>
                    <a:bodyPr/>
                    <a:lstStyle/>
                    <a:p>
                      <a:r>
                        <a:rPr lang="en-US" sz="2000" dirty="0">
                          <a:solidFill>
                            <a:schemeClr val="bg1"/>
                          </a:solidFill>
                        </a:rPr>
                        <a:t>How does Boise State decide</a:t>
                      </a:r>
                      <a:r>
                        <a:rPr lang="en-US" sz="2000" baseline="0" dirty="0">
                          <a:solidFill>
                            <a:schemeClr val="bg1"/>
                          </a:solidFill>
                        </a:rPr>
                        <a:t> the Budget for each college or department?</a:t>
                      </a:r>
                      <a:endParaRPr lang="en-US" sz="2000" dirty="0">
                        <a:solidFill>
                          <a:schemeClr val="bg1"/>
                        </a:solidFill>
                      </a:endParaRPr>
                    </a:p>
                  </a:txBody>
                  <a:tcPr>
                    <a:solidFill>
                      <a:srgbClr val="183794"/>
                    </a:solidFill>
                  </a:tcPr>
                </a:tc>
                <a:tc>
                  <a:txBody>
                    <a:bodyPr/>
                    <a:lstStyle/>
                    <a:p>
                      <a:r>
                        <a:rPr lang="en-US" sz="2000" b="1" dirty="0"/>
                        <a:t>Bronco Budget 2.0 (academic)</a:t>
                      </a:r>
                    </a:p>
                    <a:p>
                      <a:endParaRPr lang="en-US" sz="2000" b="1" dirty="0"/>
                    </a:p>
                    <a:p>
                      <a:r>
                        <a:rPr lang="en-US" sz="2000" b="1" dirty="0"/>
                        <a:t>Online Programs MOA</a:t>
                      </a:r>
                    </a:p>
                    <a:p>
                      <a:endParaRPr lang="en-US" sz="2000" b="1" dirty="0"/>
                    </a:p>
                    <a:p>
                      <a:r>
                        <a:rPr lang="en-US" sz="2000" b="1" dirty="0"/>
                        <a:t>Leadership Decision</a:t>
                      </a:r>
                    </a:p>
                  </a:txBody>
                  <a:tcPr>
                    <a:solidFill>
                      <a:srgbClr val="FFCC66"/>
                    </a:solidFill>
                  </a:tcPr>
                </a:tc>
                <a:tc>
                  <a:txBody>
                    <a:bodyPr/>
                    <a:lstStyle/>
                    <a:p>
                      <a:r>
                        <a:rPr lang="en-US" sz="2000" b="1" dirty="0"/>
                        <a:t>Leadership Decision</a:t>
                      </a:r>
                    </a:p>
                  </a:txBody>
                  <a:tcPr>
                    <a:solidFill>
                      <a:srgbClr val="FFCC66"/>
                    </a:solidFill>
                  </a:tcPr>
                </a:tc>
                <a:tc>
                  <a:txBody>
                    <a:bodyPr/>
                    <a:lstStyle/>
                    <a:p>
                      <a:r>
                        <a:rPr lang="en-US" sz="2000" b="1" dirty="0"/>
                        <a:t>Through the Office of Sponsored Programs</a:t>
                      </a:r>
                    </a:p>
                  </a:txBody>
                  <a:tcPr>
                    <a:solidFill>
                      <a:schemeClr val="accent3">
                        <a:lumMod val="20000"/>
                        <a:lumOff val="80000"/>
                      </a:schemeClr>
                    </a:solidFill>
                  </a:tcPr>
                </a:tc>
                <a:tc>
                  <a:txBody>
                    <a:bodyPr/>
                    <a:lstStyle/>
                    <a:p>
                      <a:r>
                        <a:rPr lang="en-US" sz="2000" b="1" dirty="0" smtClean="0"/>
                        <a:t>Depends</a:t>
                      </a:r>
                      <a:r>
                        <a:rPr lang="en-US" sz="2000" b="1" baseline="0" dirty="0" smtClean="0"/>
                        <a:t> on the funds</a:t>
                      </a:r>
                      <a:endParaRPr lang="en-US" sz="2000" b="1" dirty="0"/>
                    </a:p>
                  </a:txBody>
                  <a:tcPr>
                    <a:solidFill>
                      <a:schemeClr val="accent1">
                        <a:lumMod val="20000"/>
                        <a:lumOff val="80000"/>
                      </a:schemeClr>
                    </a:solidFill>
                  </a:tcPr>
                </a:tc>
                <a:extLst>
                  <a:ext uri="{0D108BD9-81ED-4DB2-BD59-A6C34878D82A}">
                    <a16:rowId xmlns:a16="http://schemas.microsoft.com/office/drawing/2014/main" val="2532226117"/>
                  </a:ext>
                </a:extLst>
              </a:tr>
            </a:tbl>
          </a:graphicData>
        </a:graphic>
      </p:graphicFrame>
      <p:sp>
        <p:nvSpPr>
          <p:cNvPr id="3" name="Right Arrow 2"/>
          <p:cNvSpPr/>
          <p:nvPr/>
        </p:nvSpPr>
        <p:spPr>
          <a:xfrm>
            <a:off x="414068" y="4347713"/>
            <a:ext cx="448574" cy="484632"/>
          </a:xfrm>
          <a:prstGeom prst="right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4" name="Right Arrow 3"/>
          <p:cNvSpPr/>
          <p:nvPr/>
        </p:nvSpPr>
        <p:spPr>
          <a:xfrm>
            <a:off x="414068" y="6314536"/>
            <a:ext cx="448574" cy="484632"/>
          </a:xfrm>
          <a:prstGeom prst="right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6" name="Right Arrow 5"/>
          <p:cNvSpPr/>
          <p:nvPr/>
        </p:nvSpPr>
        <p:spPr>
          <a:xfrm rot="5400000">
            <a:off x="5207480" y="411192"/>
            <a:ext cx="448574" cy="484632"/>
          </a:xfrm>
          <a:prstGeom prst="right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7" name="Right Arrow 6"/>
          <p:cNvSpPr/>
          <p:nvPr/>
        </p:nvSpPr>
        <p:spPr>
          <a:xfrm rot="5400000">
            <a:off x="8517148" y="409093"/>
            <a:ext cx="448574" cy="484632"/>
          </a:xfrm>
          <a:prstGeom prst="right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
        <p:nvSpPr>
          <p:cNvPr id="8" name="Right Arrow 7"/>
          <p:cNvSpPr/>
          <p:nvPr/>
        </p:nvSpPr>
        <p:spPr>
          <a:xfrm rot="5400000">
            <a:off x="10552982" y="409093"/>
            <a:ext cx="448574" cy="484632"/>
          </a:xfrm>
          <a:prstGeom prst="right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a:ln>
                <a:noFill/>
              </a:ln>
              <a:solidFill>
                <a:srgbClr val="FFFFFF"/>
              </a:solidFill>
              <a:effectLst/>
              <a:uFillTx/>
              <a:latin typeface="+mj-lt"/>
              <a:ea typeface="+mj-ea"/>
              <a:cs typeface="+mj-cs"/>
              <a:sym typeface="Gotham"/>
            </a:endParaRPr>
          </a:p>
        </p:txBody>
      </p:sp>
    </p:spTree>
    <p:extLst>
      <p:ext uri="{BB962C8B-B14F-4D97-AF65-F5344CB8AC3E}">
        <p14:creationId xmlns:p14="http://schemas.microsoft.com/office/powerpoint/2010/main" val="41377367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ump, Water Pump, Hand Pump, 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801" y="730132"/>
            <a:ext cx="3860363" cy="2751622"/>
          </a:xfrm>
          <a:prstGeom prst="rect">
            <a:avLst/>
          </a:prstGeom>
          <a:noFill/>
          <a:ln w="38100">
            <a:solidFill>
              <a:srgbClr val="EE770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796040616"/>
              </p:ext>
            </p:extLst>
          </p:nvPr>
        </p:nvGraphicFramePr>
        <p:xfrm>
          <a:off x="2356339" y="4709363"/>
          <a:ext cx="8282354" cy="3200400"/>
        </p:xfrm>
        <a:graphic>
          <a:graphicData uri="http://schemas.openxmlformats.org/drawingml/2006/table">
            <a:tbl>
              <a:tblPr firstRow="1" bandRow="1">
                <a:tableStyleId>{5940675A-B579-460E-94D1-54222C63F5DA}</a:tableStyleId>
              </a:tblPr>
              <a:tblGrid>
                <a:gridCol w="2659618">
                  <a:extLst>
                    <a:ext uri="{9D8B030D-6E8A-4147-A177-3AD203B41FA5}">
                      <a16:colId xmlns:a16="http://schemas.microsoft.com/office/drawing/2014/main" val="1502542089"/>
                    </a:ext>
                  </a:extLst>
                </a:gridCol>
                <a:gridCol w="3610052">
                  <a:extLst>
                    <a:ext uri="{9D8B030D-6E8A-4147-A177-3AD203B41FA5}">
                      <a16:colId xmlns:a16="http://schemas.microsoft.com/office/drawing/2014/main" val="1195799701"/>
                    </a:ext>
                  </a:extLst>
                </a:gridCol>
                <a:gridCol w="2012684">
                  <a:extLst>
                    <a:ext uri="{9D8B030D-6E8A-4147-A177-3AD203B41FA5}">
                      <a16:colId xmlns:a16="http://schemas.microsoft.com/office/drawing/2014/main" val="296327464"/>
                    </a:ext>
                  </a:extLst>
                </a:gridCol>
              </a:tblGrid>
              <a:tr h="535232">
                <a:tc>
                  <a:txBody>
                    <a:bodyPr/>
                    <a:lstStyle/>
                    <a:p>
                      <a:r>
                        <a:rPr lang="en-US" sz="2000" dirty="0"/>
                        <a:t>410000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Regular</a:t>
                      </a:r>
                      <a:r>
                        <a:rPr lang="en-US" sz="2000" baseline="0" dirty="0"/>
                        <a:t> Salaries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$50,000.00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892776"/>
                  </a:ext>
                </a:extLst>
              </a:tr>
              <a:tr h="450948">
                <a:tc>
                  <a:txBody>
                    <a:bodyPr/>
                    <a:lstStyle/>
                    <a:p>
                      <a:r>
                        <a:rPr lang="en-US" sz="2000" dirty="0"/>
                        <a:t>411000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Irregular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$20,000.00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5270446"/>
                  </a:ext>
                </a:extLst>
              </a:tr>
              <a:tr h="450948">
                <a:tc>
                  <a:txBody>
                    <a:bodyPr/>
                    <a:lstStyle/>
                    <a:p>
                      <a:r>
                        <a:rPr lang="en-US" sz="2000" dirty="0"/>
                        <a:t>412000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Student Salaries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$11,000.00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111053"/>
                  </a:ext>
                </a:extLst>
              </a:tr>
              <a:tr h="450948">
                <a:tc>
                  <a:txBody>
                    <a:bodyPr/>
                    <a:lstStyle/>
                    <a:p>
                      <a:r>
                        <a:rPr lang="en-US" sz="2000" dirty="0"/>
                        <a:t>420000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Fringe</a:t>
                      </a:r>
                      <a:r>
                        <a:rPr lang="en-US" sz="2000" baseline="0" dirty="0"/>
                        <a:t> Benefits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$22,100.00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3284477"/>
                  </a:ext>
                </a:extLst>
              </a:tr>
              <a:tr h="491155">
                <a:tc>
                  <a:txBody>
                    <a:bodyPr/>
                    <a:lstStyle/>
                    <a:p>
                      <a:r>
                        <a:rPr lang="en-US" sz="2000" dirty="0"/>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Other</a:t>
                      </a:r>
                      <a:r>
                        <a:rPr lang="en-US" sz="2000" baseline="0" dirty="0" smtClean="0"/>
                        <a:t> </a:t>
                      </a:r>
                      <a:r>
                        <a:rPr lang="en-US" sz="2000" baseline="0" dirty="0"/>
                        <a:t>Expense (OE)</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$5,000.00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6976366"/>
                  </a:ext>
                </a:extLst>
              </a:tr>
              <a:tr h="821169">
                <a:tc>
                  <a:txBody>
                    <a:bodyPr/>
                    <a:lstStyle/>
                    <a:p>
                      <a:r>
                        <a:rPr lang="en-US" sz="2000" dirty="0"/>
                        <a:t>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Capital Outlay (CO)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000" dirty="0"/>
                        <a:t>$0.00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2661851"/>
                  </a:ext>
                </a:extLst>
              </a:tr>
            </a:tbl>
          </a:graphicData>
        </a:graphic>
      </p:graphicFrame>
      <p:sp>
        <p:nvSpPr>
          <p:cNvPr id="4" name="Subtitle 2"/>
          <p:cNvSpPr txBox="1">
            <a:spLocks/>
          </p:cNvSpPr>
          <p:nvPr/>
        </p:nvSpPr>
        <p:spPr>
          <a:xfrm>
            <a:off x="729761" y="3823083"/>
            <a:ext cx="11834445" cy="685714"/>
          </a:xfrm>
          <a:prstGeom prst="rect">
            <a:avLst/>
          </a:prstGeom>
        </p:spPr>
        <p:txBody>
          <a:bodyPr>
            <a:norm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Gotham"/>
              </a:defRPr>
            </a:lvl9pPr>
          </a:lstStyle>
          <a:p>
            <a:pPr hangingPunct="1"/>
            <a:r>
              <a:rPr lang="en-US" sz="2800" dirty="0">
                <a:solidFill>
                  <a:schemeClr val="tx1"/>
                </a:solidFill>
              </a:rPr>
              <a:t>July 1</a:t>
            </a:r>
            <a:r>
              <a:rPr lang="en-US" sz="2800" baseline="30000" dirty="0">
                <a:solidFill>
                  <a:schemeClr val="tx1"/>
                </a:solidFill>
              </a:rPr>
              <a:t>st</a:t>
            </a:r>
            <a:r>
              <a:rPr lang="en-US" sz="2800" dirty="0">
                <a:solidFill>
                  <a:schemeClr val="tx1"/>
                </a:solidFill>
              </a:rPr>
              <a:t> your bucket is filled with appropriated base (permanent) funds:</a:t>
            </a:r>
          </a:p>
          <a:p>
            <a:pPr hangingPunct="1"/>
            <a:endParaRPr lang="en-US" dirty="0"/>
          </a:p>
        </p:txBody>
      </p:sp>
    </p:spTree>
    <p:extLst>
      <p:ext uri="{BB962C8B-B14F-4D97-AF65-F5344CB8AC3E}">
        <p14:creationId xmlns:p14="http://schemas.microsoft.com/office/powerpoint/2010/main" val="44888895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2553421" y="2510108"/>
            <a:ext cx="8715375" cy="6715125"/>
          </a:xfrm>
          <a:prstGeom prst="rect">
            <a:avLst/>
          </a:prstGeom>
        </p:spPr>
      </p:pic>
      <p:sp>
        <p:nvSpPr>
          <p:cNvPr id="2" name="TextBox 1"/>
          <p:cNvSpPr txBox="1"/>
          <p:nvPr/>
        </p:nvSpPr>
        <p:spPr>
          <a:xfrm>
            <a:off x="3019246" y="437446"/>
            <a:ext cx="8057072" cy="362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rgbClr val="000000"/>
                </a:solidFill>
                <a:effectLst/>
                <a:uFillTx/>
                <a:latin typeface="+mj-lt"/>
                <a:ea typeface="+mj-ea"/>
                <a:cs typeface="+mj-cs"/>
                <a:sym typeface="Gotham"/>
              </a:rPr>
              <a:t>So my budget is now in OFC.  What cost centers am</a:t>
            </a:r>
            <a:r>
              <a:rPr kumimoji="0" lang="en-US" sz="2000" b="0" i="1" u="none" strike="noStrike" cap="none" spc="0" normalizeH="0" dirty="0">
                <a:ln>
                  <a:noFill/>
                </a:ln>
                <a:solidFill>
                  <a:srgbClr val="000000"/>
                </a:solidFill>
                <a:effectLst/>
                <a:uFillTx/>
                <a:latin typeface="+mj-lt"/>
                <a:ea typeface="+mj-ea"/>
                <a:cs typeface="+mj-cs"/>
                <a:sym typeface="Gotham"/>
              </a:rPr>
              <a:t> I re</a:t>
            </a:r>
            <a:r>
              <a:rPr kumimoji="0" lang="en-US" sz="2000" b="0" i="1" u="none" strike="noStrike" cap="none" spc="0" normalizeH="0" baseline="0" dirty="0">
                <a:ln>
                  <a:noFill/>
                </a:ln>
                <a:solidFill>
                  <a:srgbClr val="000000"/>
                </a:solidFill>
                <a:effectLst/>
                <a:uFillTx/>
                <a:latin typeface="+mj-lt"/>
                <a:ea typeface="+mj-ea"/>
                <a:cs typeface="+mj-cs"/>
                <a:sym typeface="Gotham"/>
              </a:rPr>
              <a:t>sponsible for?</a:t>
            </a:r>
          </a:p>
        </p:txBody>
      </p:sp>
      <p:sp>
        <p:nvSpPr>
          <p:cNvPr id="3" name="TextBox 2"/>
          <p:cNvSpPr txBox="1"/>
          <p:nvPr/>
        </p:nvSpPr>
        <p:spPr>
          <a:xfrm>
            <a:off x="992040" y="1243509"/>
            <a:ext cx="10869282" cy="1162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sym typeface="Gotham"/>
              </a:rPr>
              <a:t>If you run</a:t>
            </a:r>
            <a:r>
              <a:rPr kumimoji="0" lang="en-US" sz="2400" b="0" i="0" u="none" strike="noStrike" cap="none" spc="0" normalizeH="0" dirty="0">
                <a:ln>
                  <a:noFill/>
                </a:ln>
                <a:solidFill>
                  <a:schemeClr val="tx1"/>
                </a:solidFill>
                <a:effectLst/>
                <a:uFillTx/>
                <a:sym typeface="Gotham"/>
              </a:rPr>
              <a:t> a budget account analysis report with just </a:t>
            </a:r>
            <a:r>
              <a:rPr lang="en-US" sz="2400" dirty="0">
                <a:solidFill>
                  <a:schemeClr val="tx1"/>
                </a:solidFill>
              </a:rPr>
              <a:t>your department number, you are able to see all of the cost centers with a budget that are associated with that department number.</a:t>
            </a:r>
            <a:endParaRPr kumimoji="0" lang="en-US" sz="2400" b="0" i="0" u="none" strike="noStrike" cap="none" spc="0" normalizeH="0" baseline="0" dirty="0">
              <a:ln>
                <a:noFill/>
              </a:ln>
              <a:solidFill>
                <a:schemeClr val="tx1"/>
              </a:solidFill>
              <a:effectLst/>
              <a:uFillTx/>
              <a:sym typeface="Gotham"/>
            </a:endParaRPr>
          </a:p>
        </p:txBody>
      </p:sp>
      <p:sp>
        <p:nvSpPr>
          <p:cNvPr id="5" name="Oval 4"/>
          <p:cNvSpPr/>
          <p:nvPr/>
        </p:nvSpPr>
        <p:spPr>
          <a:xfrm>
            <a:off x="5721438" y="3468981"/>
            <a:ext cx="2018581" cy="483079"/>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6" name="Down Arrow 5"/>
          <p:cNvSpPr/>
          <p:nvPr/>
        </p:nvSpPr>
        <p:spPr>
          <a:xfrm rot="2526890">
            <a:off x="7665394" y="2453393"/>
            <a:ext cx="605402" cy="978408"/>
          </a:xfrm>
          <a:prstGeom prst="down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8" name="Oval 7"/>
          <p:cNvSpPr/>
          <p:nvPr/>
        </p:nvSpPr>
        <p:spPr>
          <a:xfrm>
            <a:off x="9301400" y="3175684"/>
            <a:ext cx="927132" cy="3518414"/>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
        <p:nvSpPr>
          <p:cNvPr id="9" name="Down Arrow 8"/>
          <p:cNvSpPr/>
          <p:nvPr/>
        </p:nvSpPr>
        <p:spPr>
          <a:xfrm rot="2526890">
            <a:off x="9997239" y="2793509"/>
            <a:ext cx="605402" cy="978408"/>
          </a:xfrm>
          <a:prstGeom prst="downArrow">
            <a:avLst/>
          </a:prstGeom>
          <a:solidFill>
            <a:srgbClr val="002EA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7022" rtl="0" fontAlgn="auto" latinLnBrk="0" hangingPunct="0">
              <a:lnSpc>
                <a:spcPct val="100000"/>
              </a:lnSpc>
              <a:spcBef>
                <a:spcPts val="1400"/>
              </a:spcBef>
              <a:spcAft>
                <a:spcPts val="0"/>
              </a:spcAft>
              <a:buClrTx/>
              <a:buSzTx/>
              <a:buFontTx/>
              <a:buNone/>
              <a:tabLst/>
            </a:pPr>
            <a:endParaRPr kumimoji="0" lang="en-US" sz="4200" b="0" i="0" u="none" strike="noStrike" cap="all" spc="0" normalizeH="0" baseline="0" dirty="0">
              <a:ln>
                <a:noFill/>
              </a:ln>
              <a:solidFill>
                <a:srgbClr val="FFFFFF"/>
              </a:solidFill>
              <a:effectLst/>
              <a:uFillTx/>
              <a:latin typeface="+mj-lt"/>
              <a:ea typeface="+mj-ea"/>
              <a:cs typeface="+mj-cs"/>
              <a:sym typeface="Gotham"/>
            </a:endParaRPr>
          </a:p>
        </p:txBody>
      </p:sp>
    </p:spTree>
    <p:extLst>
      <p:ext uri="{BB962C8B-B14F-4D97-AF65-F5344CB8AC3E}">
        <p14:creationId xmlns:p14="http://schemas.microsoft.com/office/powerpoint/2010/main" val="29469620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94937" y="914077"/>
            <a:ext cx="7657757" cy="1131931"/>
          </a:xfrm>
        </p:spPr>
        <p:txBody>
          <a:bodyPr/>
          <a:lstStyle/>
          <a:p>
            <a:r>
              <a:rPr lang="en-US" sz="4800" b="1" i="0" dirty="0">
                <a:solidFill>
                  <a:schemeClr val="tx1"/>
                </a:solidFill>
              </a:rPr>
              <a:t>What happens in August?</a:t>
            </a:r>
          </a:p>
          <a:p>
            <a:endParaRPr lang="en-US" dirty="0">
              <a:solidFill>
                <a:schemeClr val="tx1"/>
              </a:solidFill>
            </a:endParaRPr>
          </a:p>
        </p:txBody>
      </p:sp>
      <p:sp>
        <p:nvSpPr>
          <p:cNvPr id="3" name="TextBox 2"/>
          <p:cNvSpPr txBox="1"/>
          <p:nvPr/>
        </p:nvSpPr>
        <p:spPr>
          <a:xfrm>
            <a:off x="786260" y="3109719"/>
            <a:ext cx="11559397" cy="2640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400" dirty="0"/>
              <a:t>Typically Appropriated Carryforward is posted the first week of August with a journal date of July 1.  </a:t>
            </a:r>
          </a:p>
          <a:p>
            <a:pPr marL="0" marR="0" indent="0" algn="l" defTabSz="457200" rtl="0" fontAlgn="auto" latinLnBrk="0" hangingPunct="0">
              <a:lnSpc>
                <a:spcPct val="100000"/>
              </a:lnSpc>
              <a:spcBef>
                <a:spcPts val="0"/>
              </a:spcBef>
              <a:spcAft>
                <a:spcPts val="0"/>
              </a:spcAft>
              <a:buClrTx/>
              <a:buSzTx/>
              <a:buFontTx/>
              <a:buNone/>
              <a:tabLst/>
            </a:pPr>
            <a:endParaRPr lang="en-US" sz="2400" dirty="0"/>
          </a:p>
          <a:p>
            <a:pPr marL="0" marR="0" indent="0" algn="l" defTabSz="457200" rtl="0" fontAlgn="auto" latinLnBrk="0" hangingPunct="0">
              <a:lnSpc>
                <a:spcPct val="100000"/>
              </a:lnSpc>
              <a:spcBef>
                <a:spcPts val="0"/>
              </a:spcBef>
              <a:spcAft>
                <a:spcPts val="0"/>
              </a:spcAft>
              <a:buClrTx/>
              <a:buSzTx/>
              <a:buFontTx/>
              <a:buNone/>
              <a:tabLst/>
            </a:pPr>
            <a:r>
              <a:rPr lang="en-US" sz="2400" baseline="0" dirty="0"/>
              <a:t>Local fund balances</a:t>
            </a:r>
            <a:r>
              <a:rPr lang="en-US" sz="2400" dirty="0"/>
              <a:t> are moved forward from the previous year by Administrative Accounting prior to the end of August.</a:t>
            </a:r>
          </a:p>
          <a:p>
            <a:pPr marL="0" marR="0" indent="0" algn="l" defTabSz="457200" rtl="0" fontAlgn="auto" latinLnBrk="0" hangingPunct="0">
              <a:lnSpc>
                <a:spcPct val="100000"/>
              </a:lnSpc>
              <a:spcBef>
                <a:spcPts val="0"/>
              </a:spcBef>
              <a:spcAft>
                <a:spcPts val="0"/>
              </a:spcAft>
              <a:buClrTx/>
              <a:buSzTx/>
              <a:buFontTx/>
              <a:buNone/>
              <a:tabLst/>
            </a:pPr>
            <a:endParaRPr lang="en-US" sz="2400" dirty="0"/>
          </a:p>
          <a:p>
            <a:pPr marL="0" marR="0" indent="0" algn="l" defTabSz="457200" rtl="0" fontAlgn="auto" latinLnBrk="0" hangingPunct="0">
              <a:lnSpc>
                <a:spcPct val="100000"/>
              </a:lnSpc>
              <a:spcBef>
                <a:spcPts val="0"/>
              </a:spcBef>
              <a:spcAft>
                <a:spcPts val="0"/>
              </a:spcAft>
              <a:buClrTx/>
              <a:buSzTx/>
              <a:buFontTx/>
              <a:buNone/>
              <a:tabLst/>
            </a:pPr>
            <a:r>
              <a:rPr lang="en-US" sz="2400" baseline="0" dirty="0"/>
              <a:t>Grants</a:t>
            </a:r>
            <a:r>
              <a:rPr lang="en-US" sz="2400" dirty="0"/>
              <a:t> are managed by the Office of Sponsored Projects (OSP).</a:t>
            </a:r>
            <a:endParaRPr kumimoji="0" lang="en-US" sz="2400" b="0" i="0" u="none" strike="noStrike" cap="none" spc="0" normalizeH="0" baseline="0" dirty="0">
              <a:ln>
                <a:noFill/>
              </a:ln>
              <a:solidFill>
                <a:srgbClr val="000000"/>
              </a:solidFill>
              <a:effectLst/>
              <a:uFillTx/>
              <a:sym typeface="Gotham"/>
            </a:endParaRPr>
          </a:p>
        </p:txBody>
      </p:sp>
      <p:sp>
        <p:nvSpPr>
          <p:cNvPr id="4" name="TextBox 3"/>
          <p:cNvSpPr txBox="1"/>
          <p:nvPr/>
        </p:nvSpPr>
        <p:spPr>
          <a:xfrm>
            <a:off x="1133175" y="6285876"/>
            <a:ext cx="11024559" cy="17782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1" u="none" strike="noStrike" cap="none" spc="0" normalizeH="0" baseline="0" dirty="0">
                <a:ln>
                  <a:noFill/>
                </a:ln>
                <a:solidFill>
                  <a:srgbClr val="000000"/>
                </a:solidFill>
                <a:effectLst/>
                <a:uFillTx/>
                <a:latin typeface="+mj-lt"/>
                <a:ea typeface="+mj-ea"/>
                <a:cs typeface="+mj-cs"/>
                <a:sym typeface="Gotham"/>
              </a:rPr>
              <a:t>You will need to monitor your budgets</a:t>
            </a:r>
            <a:r>
              <a:rPr kumimoji="0" lang="en-US" sz="2800" b="1" i="1" u="none" strike="noStrike" cap="none" spc="0" normalizeH="0" dirty="0">
                <a:ln>
                  <a:noFill/>
                </a:ln>
                <a:solidFill>
                  <a:srgbClr val="000000"/>
                </a:solidFill>
                <a:effectLst/>
                <a:uFillTx/>
                <a:latin typeface="+mj-lt"/>
                <a:ea typeface="+mj-ea"/>
                <a:cs typeface="+mj-cs"/>
                <a:sym typeface="Gotham"/>
              </a:rPr>
              <a:t> and make sure your balances are what you think they should be.  If they aren’t, you need to contact your Business Manager and/or run reports to check for budget transfers or other transactions.</a:t>
            </a:r>
            <a:endParaRPr kumimoji="0" lang="en-US" sz="2800" b="1" i="1" u="none" strike="noStrike" cap="none" spc="0" normalizeH="0" baseline="0" dirty="0">
              <a:ln>
                <a:noFill/>
              </a:ln>
              <a:solidFill>
                <a:srgbClr val="000000"/>
              </a:solidFill>
              <a:effectLst/>
              <a:uFillTx/>
              <a:latin typeface="+mj-lt"/>
              <a:ea typeface="+mj-ea"/>
              <a:cs typeface="+mj-cs"/>
              <a:sym typeface="Gotham"/>
            </a:endParaRPr>
          </a:p>
        </p:txBody>
      </p:sp>
      <p:pic>
        <p:nvPicPr>
          <p:cNvPr id="6" name="Picture 5"/>
          <p:cNvPicPr>
            <a:picLocks noChangeAspect="1"/>
          </p:cNvPicPr>
          <p:nvPr/>
        </p:nvPicPr>
        <p:blipFill>
          <a:blip r:embed="rId3" cstate="print"/>
          <a:stretch>
            <a:fillRect/>
          </a:stretch>
        </p:blipFill>
        <p:spPr>
          <a:xfrm>
            <a:off x="1133175" y="691914"/>
            <a:ext cx="2179368" cy="2157574"/>
          </a:xfrm>
          <a:prstGeom prst="rect">
            <a:avLst/>
          </a:prstGeom>
        </p:spPr>
      </p:pic>
      <p:sp>
        <p:nvSpPr>
          <p:cNvPr id="5" name="TextBox 4"/>
          <p:cNvSpPr txBox="1"/>
          <p:nvPr/>
        </p:nvSpPr>
        <p:spPr>
          <a:xfrm>
            <a:off x="4550570" y="1964887"/>
            <a:ext cx="6946490" cy="608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j-lt"/>
                <a:ea typeface="+mj-ea"/>
                <a:cs typeface="+mj-cs"/>
                <a:sym typeface="Gotham"/>
              </a:rPr>
              <a:t>Posting Carryforward Balances</a:t>
            </a:r>
          </a:p>
        </p:txBody>
      </p:sp>
    </p:spTree>
    <p:extLst>
      <p:ext uri="{BB962C8B-B14F-4D97-AF65-F5344CB8AC3E}">
        <p14:creationId xmlns:p14="http://schemas.microsoft.com/office/powerpoint/2010/main" val="1010350986"/>
      </p:ext>
    </p:extLst>
  </p:cSld>
  <p:clrMapOvr>
    <a:masterClrMapping/>
  </p:clrMapOvr>
  <p:transition spd="slow">
    <p:push dir="u"/>
  </p:transition>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otham"/>
        <a:ea typeface="Gotham"/>
        <a:cs typeface="Gotham"/>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EA3"/>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1400"/>
          </a:spcBef>
          <a:spcAft>
            <a:spcPts val="0"/>
          </a:spcAft>
          <a:buClrTx/>
          <a:buSzTx/>
          <a:buFontTx/>
          <a:buNone/>
          <a:tabLst/>
          <a:defRPr kumimoji="0" sz="4200" b="0" i="0" u="none" strike="noStrike" cap="all" spc="0" normalizeH="0" baseline="0">
            <a:ln>
              <a:noFill/>
            </a:ln>
            <a:solidFill>
              <a:srgbClr val="FFFFFF"/>
            </a:solidFill>
            <a:effectLst/>
            <a:uFillTx/>
            <a:latin typeface="+mj-lt"/>
            <a:ea typeface="+mj-ea"/>
            <a:cs typeface="+mj-cs"/>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7092" tIns="27092" rIns="27092" bIns="27092"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otham"/>
        <a:ea typeface="Gotham"/>
        <a:cs typeface="Gotham"/>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EA3"/>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1400"/>
          </a:spcBef>
          <a:spcAft>
            <a:spcPts val="0"/>
          </a:spcAft>
          <a:buClrTx/>
          <a:buSzTx/>
          <a:buFontTx/>
          <a:buNone/>
          <a:tabLst/>
          <a:defRPr kumimoji="0" sz="4200" b="0" i="0" u="none" strike="noStrike" cap="all" spc="0" normalizeH="0" baseline="0">
            <a:ln>
              <a:noFill/>
            </a:ln>
            <a:solidFill>
              <a:srgbClr val="FFFFFF"/>
            </a:solidFill>
            <a:effectLst/>
            <a:uFillTx/>
            <a:latin typeface="+mj-lt"/>
            <a:ea typeface="+mj-ea"/>
            <a:cs typeface="+mj-cs"/>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7092" tIns="27092" rIns="27092" bIns="27092"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3947</Words>
  <Application>Microsoft Office PowerPoint</Application>
  <PresentationFormat>Custom</PresentationFormat>
  <Paragraphs>478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 Light</vt:lpstr>
      <vt:lpstr>Gotham</vt:lpstr>
      <vt:lpstr>Helvetica Neue Medium</vt:lpstr>
      <vt:lpstr>Verdana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 Eby</dc:creator>
  <cp:lastModifiedBy>Gay Barzee</cp:lastModifiedBy>
  <cp:revision>317</cp:revision>
  <cp:lastPrinted>2018-11-27T18:48:00Z</cp:lastPrinted>
  <dcterms:modified xsi:type="dcterms:W3CDTF">2018-12-11T22:46:17Z</dcterms:modified>
</cp:coreProperties>
</file>