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A0"/>
    <a:srgbClr val="3F4444"/>
    <a:srgbClr val="D64309"/>
    <a:srgbClr val="CAC8C8"/>
    <a:srgbClr val="005DAA"/>
    <a:srgbClr val="F26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/>
    <p:restoredTop sz="94707"/>
  </p:normalViewPr>
  <p:slideViewPr>
    <p:cSldViewPr snapToGrid="0" snapToObjects="1">
      <p:cViewPr varScale="1">
        <p:scale>
          <a:sx n="27" d="100"/>
          <a:sy n="27" d="100"/>
        </p:scale>
        <p:origin x="1648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9B90E-25D0-422C-BB26-E255E4C68934}" type="datetimeFigureOut">
              <a:rPr lang="en-US" smtClean="0"/>
              <a:t>4/8/20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1D464-837A-4477-BF78-3D3A33ABE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51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2875" indent="-142875"/>
            <a:r>
              <a:rPr lang="en-US" altLang="en-US" dirty="0"/>
              <a:t>Notes: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US" altLang="en-US" dirty="0"/>
              <a:t>In </a:t>
            </a:r>
            <a:r>
              <a:rPr lang="en-US" altLang="en-US" dirty="0" err="1"/>
              <a:t>Powerpoint</a:t>
            </a:r>
            <a:r>
              <a:rPr lang="en-US" altLang="en-US" dirty="0"/>
              <a:t>, click View &gt; Guides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US" altLang="en-US" dirty="0"/>
              <a:t>Keep text within gutter guides.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US" altLang="en-US" dirty="0"/>
              <a:t>Author list: Don’t split names onto two lines (e.g., “Jimmy [break] Smith”). If that happens, use a new line, unless you need the space. </a:t>
            </a:r>
            <a:r>
              <a:rPr lang="en-US" altLang="en-US" b="1" dirty="0">
                <a:latin typeface="Helvetica" panose="020B0604020202020204" pitchFamily="34" charset="0"/>
                <a:sym typeface="Helvetica" panose="020B0604020202020204" pitchFamily="34" charset="0"/>
              </a:rPr>
              <a:t>Bold the first names of anybody who’s presenting</a:t>
            </a:r>
            <a:r>
              <a:rPr lang="en-US" altLang="en-US" dirty="0"/>
              <a:t> in person.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US" altLang="en-US" dirty="0"/>
              <a:t>Intro/methods/result: </a:t>
            </a:r>
            <a:r>
              <a:rPr lang="en-US" altLang="en-US" b="1" dirty="0">
                <a:latin typeface="Helvetica" panose="020B0604020202020204" pitchFamily="34" charset="0"/>
                <a:sym typeface="Helvetica" panose="020B0604020202020204" pitchFamily="34" charset="0"/>
              </a:rPr>
              <a:t>Do not drop below font size 28</a:t>
            </a:r>
            <a:r>
              <a:rPr lang="en-US" altLang="en-US" dirty="0"/>
              <a:t>, but if you have extra space, jack up the font size until the space is full.</a:t>
            </a:r>
          </a:p>
          <a:p>
            <a:pPr marL="142875" indent="-142875">
              <a:buFont typeface="Arial" panose="020B0604020202020204" pitchFamily="34" charset="0"/>
              <a:buChar char="•"/>
            </a:pPr>
            <a:r>
              <a:rPr lang="en-US" altLang="en-US" dirty="0"/>
              <a:t>Do not use color in the sidebars except in graphs/figures. It’ll pull attention from the center and slow interpretation for passersby.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1D464-837A-4477-BF78-3D3A33ABE4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95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591D-9DAC-1644-8004-080834D9042D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8ED4-3FD4-8841-94C5-9AB84F068F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591D-9DAC-1644-8004-080834D9042D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8ED4-3FD4-8841-94C5-9AB84F068F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591D-9DAC-1644-8004-080834D9042D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8ED4-3FD4-8841-94C5-9AB84F068F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591D-9DAC-1644-8004-080834D9042D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8ED4-3FD4-8841-94C5-9AB84F068F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591D-9DAC-1644-8004-080834D9042D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8ED4-3FD4-8841-94C5-9AB84F068F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591D-9DAC-1644-8004-080834D9042D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8ED4-3FD4-8841-94C5-9AB84F068F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591D-9DAC-1644-8004-080834D9042D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8ED4-3FD4-8841-94C5-9AB84F068F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591D-9DAC-1644-8004-080834D9042D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8ED4-3FD4-8841-94C5-9AB84F068F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591D-9DAC-1644-8004-080834D9042D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8ED4-3FD4-8841-94C5-9AB84F068F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591D-9DAC-1644-8004-080834D9042D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8ED4-3FD4-8841-94C5-9AB84F068F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591D-9DAC-1644-8004-080834D9042D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68ED4-3FD4-8841-94C5-9AB84F068F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8591D-9DAC-1644-8004-080834D9042D}" type="datetimeFigureOut">
              <a:rPr lang="en-US" smtClean="0"/>
              <a:t>4/8/20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68ED4-3FD4-8841-94C5-9AB84F068F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61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23220" y="0"/>
            <a:ext cx="23810491" cy="32918400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061401" y="1669536"/>
            <a:ext cx="21720599" cy="6732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0" b="1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Main finding </a:t>
            </a:r>
            <a:r>
              <a:rPr lang="en-US" sz="10000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goes here, translated into plain English. </a:t>
            </a:r>
            <a:r>
              <a:rPr lang="en-US" sz="10000" b="1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Emphasize</a:t>
            </a:r>
            <a:r>
              <a:rPr lang="en-US" sz="10000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 the </a:t>
            </a:r>
            <a:r>
              <a:rPr lang="en-US" sz="10000" b="1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important words.</a:t>
            </a: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2" r="10842"/>
          <a:stretch/>
        </p:blipFill>
        <p:spPr>
          <a:xfrm>
            <a:off x="38734169" y="17356333"/>
            <a:ext cx="3289403" cy="318882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35246288" y="16755446"/>
            <a:ext cx="36430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4800" b="1" dirty="0">
                <a:solidFill>
                  <a:srgbClr val="0033A0"/>
                </a:solidFill>
                <a:latin typeface="Arial" charset="0"/>
                <a:ea typeface="Arial" charset="0"/>
                <a:cs typeface="Arial" charset="0"/>
              </a:rPr>
              <a:t>Data</a:t>
            </a:r>
          </a:p>
          <a:p>
            <a:pPr marL="342900" indent="-342900">
              <a:buFont typeface="Arial" charset="0"/>
              <a:buChar char="•"/>
            </a:pPr>
            <a:r>
              <a:rPr lang="fr-FR" sz="3000" dirty="0">
                <a:solidFill>
                  <a:srgbClr val="0033A0"/>
                </a:solidFill>
                <a:latin typeface="Arial" charset="0"/>
                <a:ea typeface="Arial" charset="0"/>
                <a:cs typeface="Arial" charset="0"/>
              </a:rPr>
              <a:t> </a:t>
            </a:r>
            <a:r>
              <a:rPr lang="fr-FR" sz="3000" dirty="0" err="1">
                <a:solidFill>
                  <a:srgbClr val="0033A0"/>
                </a:solidFill>
                <a:latin typeface="Arial" charset="0"/>
                <a:ea typeface="Arial" charset="0"/>
                <a:cs typeface="Arial" charset="0"/>
              </a:rPr>
              <a:t>Coniqu</a:t>
            </a:r>
            <a:r>
              <a:rPr lang="fr-FR" sz="3000" dirty="0">
                <a:solidFill>
                  <a:srgbClr val="0033A0"/>
                </a:solidFill>
                <a:latin typeface="Arial" charset="0"/>
                <a:ea typeface="Arial" charset="0"/>
                <a:cs typeface="Arial" charset="0"/>
              </a:rPr>
              <a:t>, 95%</a:t>
            </a:r>
          </a:p>
          <a:p>
            <a:pPr marL="342900" indent="-342900">
              <a:buFont typeface="Arial" charset="0"/>
              <a:buChar char="•"/>
            </a:pPr>
            <a:r>
              <a:rPr lang="fr-FR" sz="3000" dirty="0">
                <a:solidFill>
                  <a:srgbClr val="0033A0"/>
                </a:solidFill>
                <a:latin typeface="Arial" charset="0"/>
                <a:ea typeface="Arial" charset="0"/>
                <a:cs typeface="Arial" charset="0"/>
              </a:rPr>
              <a:t> </a:t>
            </a:r>
            <a:r>
              <a:rPr lang="fr-FR" sz="3000" dirty="0" err="1">
                <a:solidFill>
                  <a:srgbClr val="0033A0"/>
                </a:solidFill>
                <a:latin typeface="Arial" charset="0"/>
                <a:ea typeface="Arial" charset="0"/>
                <a:cs typeface="Arial" charset="0"/>
              </a:rPr>
              <a:t>Porunu</a:t>
            </a:r>
            <a:r>
              <a:rPr lang="fr-FR" sz="3000" dirty="0">
                <a:solidFill>
                  <a:srgbClr val="0033A0"/>
                </a:solidFill>
                <a:latin typeface="Arial" charset="0"/>
                <a:ea typeface="Arial" charset="0"/>
                <a:cs typeface="Arial" charset="0"/>
              </a:rPr>
              <a:t>, 65%</a:t>
            </a:r>
          </a:p>
          <a:p>
            <a:pPr marL="342900" indent="-342900">
              <a:buFont typeface="Arial" charset="0"/>
              <a:buChar char="•"/>
            </a:pPr>
            <a:r>
              <a:rPr lang="fr-FR" sz="3000" dirty="0">
                <a:solidFill>
                  <a:srgbClr val="0033A0"/>
                </a:solidFill>
                <a:latin typeface="Arial" charset="0"/>
                <a:ea typeface="Arial" charset="0"/>
                <a:cs typeface="Arial" charset="0"/>
              </a:rPr>
              <a:t> </a:t>
            </a:r>
            <a:r>
              <a:rPr lang="fr-FR" sz="3000" dirty="0" err="1">
                <a:solidFill>
                  <a:srgbClr val="0033A0"/>
                </a:solidFill>
                <a:latin typeface="Arial" charset="0"/>
                <a:ea typeface="Arial" charset="0"/>
                <a:cs typeface="Arial" charset="0"/>
              </a:rPr>
              <a:t>Voc</a:t>
            </a:r>
            <a:r>
              <a:rPr lang="fr-FR" sz="3000" dirty="0">
                <a:solidFill>
                  <a:srgbClr val="0033A0"/>
                </a:solidFill>
                <a:latin typeface="Arial" charset="0"/>
                <a:ea typeface="Arial" charset="0"/>
                <a:cs typeface="Arial" charset="0"/>
              </a:rPr>
              <a:t>, 35%</a:t>
            </a:r>
          </a:p>
          <a:p>
            <a:pPr marL="342900" indent="-342900">
              <a:buFont typeface="Arial" charset="0"/>
              <a:buChar char="•"/>
            </a:pPr>
            <a:r>
              <a:rPr lang="fr-FR" sz="3000" dirty="0">
                <a:solidFill>
                  <a:srgbClr val="0033A0"/>
                </a:solidFill>
                <a:latin typeface="Arial" charset="0"/>
                <a:ea typeface="Arial" charset="0"/>
                <a:cs typeface="Arial" charset="0"/>
              </a:rPr>
              <a:t> </a:t>
            </a:r>
            <a:r>
              <a:rPr lang="fr-FR" sz="3000" dirty="0" err="1">
                <a:solidFill>
                  <a:srgbClr val="0033A0"/>
                </a:solidFill>
                <a:latin typeface="Arial" charset="0"/>
                <a:ea typeface="Arial" charset="0"/>
                <a:cs typeface="Arial" charset="0"/>
              </a:rPr>
              <a:t>Mendam</a:t>
            </a:r>
            <a:r>
              <a:rPr lang="fr-FR" sz="3000" dirty="0">
                <a:solidFill>
                  <a:srgbClr val="0033A0"/>
                </a:solidFill>
                <a:latin typeface="Arial" charset="0"/>
                <a:ea typeface="Arial" charset="0"/>
                <a:cs typeface="Arial" charset="0"/>
              </a:rPr>
              <a:t>, 15%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F7504D4-8D84-4E52-89EC-5BF10AC2A7E8}"/>
              </a:ext>
            </a:extLst>
          </p:cNvPr>
          <p:cNvGrpSpPr/>
          <p:nvPr/>
        </p:nvGrpSpPr>
        <p:grpSpPr>
          <a:xfrm>
            <a:off x="35181288" y="20908824"/>
            <a:ext cx="7294804" cy="3403840"/>
            <a:chOff x="35232088" y="20705624"/>
            <a:chExt cx="7294804" cy="3403840"/>
          </a:xfrm>
        </p:grpSpPr>
        <p:sp>
          <p:nvSpPr>
            <p:cNvPr id="51" name="TextBox 50"/>
            <p:cNvSpPr txBox="1"/>
            <p:nvPr/>
          </p:nvSpPr>
          <p:spPr>
            <a:xfrm>
              <a:off x="38889358" y="20705624"/>
              <a:ext cx="3437159" cy="1132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fr-FR" sz="4000" b="1" dirty="0">
                  <a:solidFill>
                    <a:srgbClr val="D64309"/>
                  </a:solidFill>
                  <a:latin typeface="Arial" charset="0"/>
                  <a:ea typeface="Arial" charset="0"/>
                  <a:cs typeface="Arial" charset="0"/>
                </a:rPr>
                <a:t>95% Increase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7407785-A56E-4E78-BF90-D656CD59F785}"/>
                </a:ext>
              </a:extLst>
            </p:cNvPr>
            <p:cNvGrpSpPr/>
            <p:nvPr/>
          </p:nvGrpSpPr>
          <p:grpSpPr>
            <a:xfrm>
              <a:off x="35232088" y="20812207"/>
              <a:ext cx="7294804" cy="3297257"/>
              <a:chOff x="35232088" y="20812207"/>
              <a:chExt cx="7294804" cy="3297257"/>
            </a:xfrm>
          </p:grpSpPr>
          <p:pic>
            <p:nvPicPr>
              <p:cNvPr id="63" name="Picture 62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085" r="10807"/>
              <a:stretch/>
            </p:blipFill>
            <p:spPr>
              <a:xfrm rot="10800000">
                <a:off x="35232088" y="20812207"/>
                <a:ext cx="3433956" cy="3297257"/>
              </a:xfrm>
              <a:prstGeom prst="rect">
                <a:avLst/>
              </a:prstGeom>
            </p:spPr>
          </p:pic>
          <p:sp>
            <p:nvSpPr>
              <p:cNvPr id="52" name="TextBox 51"/>
              <p:cNvSpPr txBox="1"/>
              <p:nvPr/>
            </p:nvSpPr>
            <p:spPr>
              <a:xfrm>
                <a:off x="38889358" y="21440414"/>
                <a:ext cx="3637534" cy="11324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fr-FR" sz="4000" b="1" dirty="0">
                    <a:solidFill>
                      <a:srgbClr val="3F4444"/>
                    </a:solidFill>
                    <a:latin typeface="Arial" charset="0"/>
                    <a:ea typeface="Arial" charset="0"/>
                    <a:cs typeface="Arial" charset="0"/>
                  </a:rPr>
                  <a:t>15% Decrease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8889358" y="22074935"/>
                <a:ext cx="3437159" cy="11324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fr-FR" sz="4000" b="1" dirty="0">
                    <a:solidFill>
                      <a:srgbClr val="D64309"/>
                    </a:solidFill>
                    <a:latin typeface="Arial" charset="0"/>
                    <a:ea typeface="Arial" charset="0"/>
                    <a:cs typeface="Arial" charset="0"/>
                  </a:rPr>
                  <a:t>15% Increase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8889358" y="22809725"/>
                <a:ext cx="3637534" cy="11324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fr-FR" sz="4000" b="1" dirty="0">
                    <a:solidFill>
                      <a:srgbClr val="3F4444"/>
                    </a:solidFill>
                    <a:latin typeface="Arial" charset="0"/>
                    <a:ea typeface="Arial" charset="0"/>
                    <a:cs typeface="Arial" charset="0"/>
                  </a:rPr>
                  <a:t>95% Decrease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B251F45-7315-4324-A3A1-258FDAB4E652}"/>
              </a:ext>
            </a:extLst>
          </p:cNvPr>
          <p:cNvGrpSpPr/>
          <p:nvPr/>
        </p:nvGrpSpPr>
        <p:grpSpPr>
          <a:xfrm>
            <a:off x="35260289" y="11217089"/>
            <a:ext cx="7446128" cy="5017170"/>
            <a:chOff x="844037" y="23103453"/>
            <a:chExt cx="9273559" cy="5550387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037" y="23103453"/>
              <a:ext cx="7400515" cy="5550387"/>
            </a:xfrm>
            <a:prstGeom prst="rect">
              <a:avLst/>
            </a:prstGeom>
          </p:spPr>
        </p:pic>
        <p:sp>
          <p:nvSpPr>
            <p:cNvPr id="59" name="TextBox 58"/>
            <p:cNvSpPr txBox="1"/>
            <p:nvPr/>
          </p:nvSpPr>
          <p:spPr>
            <a:xfrm>
              <a:off x="8615262" y="23103454"/>
              <a:ext cx="1502334" cy="125662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fr-FR" sz="4400" b="1" dirty="0">
                  <a:solidFill>
                    <a:srgbClr val="005DAA"/>
                  </a:solidFill>
                  <a:latin typeface="Arial Black" charset="0"/>
                  <a:ea typeface="Arial Black" charset="0"/>
                  <a:cs typeface="Arial Black" charset="0"/>
                </a:rPr>
                <a:t>95%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583455" y="24217680"/>
              <a:ext cx="1502334" cy="12566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fr-FR" sz="4400" b="1" dirty="0">
                  <a:solidFill>
                    <a:srgbClr val="005DAA"/>
                  </a:solidFill>
                  <a:latin typeface="Arial Black" charset="0"/>
                  <a:ea typeface="Arial Black" charset="0"/>
                  <a:cs typeface="Arial Black" charset="0"/>
                </a:rPr>
                <a:t>65%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583454" y="25435967"/>
              <a:ext cx="1502334" cy="12566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fr-FR" sz="4400" b="1" dirty="0">
                  <a:solidFill>
                    <a:srgbClr val="005DAA"/>
                  </a:solidFill>
                  <a:latin typeface="Arial Black" charset="0"/>
                  <a:ea typeface="Arial Black" charset="0"/>
                  <a:cs typeface="Arial Black" charset="0"/>
                </a:rPr>
                <a:t>35%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582824" y="26679384"/>
              <a:ext cx="1502334" cy="12566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fr-FR" sz="4400" b="1" dirty="0">
                  <a:solidFill>
                    <a:srgbClr val="005DAA"/>
                  </a:solidFill>
                  <a:latin typeface="Arial Black" charset="0"/>
                  <a:ea typeface="Arial Black" charset="0"/>
                  <a:cs typeface="Arial Black" charset="0"/>
                </a:rPr>
                <a:t>15%</a:t>
              </a:r>
            </a:p>
          </p:txBody>
        </p:sp>
      </p:grpSp>
      <p:sp>
        <p:nvSpPr>
          <p:cNvPr id="55" name="Text Box 6" descr="TextBox 2">
            <a:extLst>
              <a:ext uri="{FF2B5EF4-FFF2-40B4-BE49-F238E27FC236}">
                <a16:creationId xmlns:a16="http://schemas.microsoft.com/office/drawing/2014/main" id="{E8EE8667-6621-4010-9CDC-A2D3F6ADEE76}"/>
              </a:ext>
            </a:extLst>
          </p:cNvPr>
          <p:cNvSpPr txBox="1">
            <a:spLocks/>
          </p:cNvSpPr>
          <p:nvPr/>
        </p:nvSpPr>
        <p:spPr bwMode="auto">
          <a:xfrm>
            <a:off x="1010324" y="5713479"/>
            <a:ext cx="9472612" cy="2595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indent="13716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indent="18288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BACKGROUND: Who cares?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 Explain why your study matters in the fastest, most brutal way possible (feel free to add graphics!).</a:t>
            </a:r>
            <a:endParaRPr lang="en-US" altLang="en-US" sz="3600" b="1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endParaRPr lang="en-US" altLang="en-US" sz="3600" b="1" dirty="0">
              <a:solidFill>
                <a:srgbClr val="8C1616"/>
              </a:solidFill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endParaRPr lang="en-US" altLang="en-US" sz="3600" b="1" dirty="0">
              <a:solidFill>
                <a:srgbClr val="8C1616"/>
              </a:solidFill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3600" b="1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METHODS</a:t>
            </a:r>
          </a:p>
          <a:p>
            <a:pPr>
              <a:lnSpc>
                <a:spcPct val="120000"/>
              </a:lnSpc>
              <a:buSzPct val="100000"/>
              <a:buFontTx/>
              <a:buAutoNum type="arabicPeriod"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Collected [what] from [population]</a:t>
            </a:r>
          </a:p>
          <a:p>
            <a:pPr>
              <a:lnSpc>
                <a:spcPct val="120000"/>
              </a:lnSpc>
              <a:buSzPct val="100000"/>
              <a:buFontTx/>
              <a:buAutoNum type="arabicPeriod"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Tested it with X process.</a:t>
            </a:r>
          </a:p>
          <a:p>
            <a:pPr>
              <a:lnSpc>
                <a:spcPct val="120000"/>
              </a:lnSpc>
              <a:buSzPct val="100000"/>
              <a:buFontTx/>
              <a:buAutoNum type="arabicPeriod"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Illustrate your methods if you can.</a:t>
            </a:r>
          </a:p>
          <a:p>
            <a:pPr>
              <a:lnSpc>
                <a:spcPct val="120000"/>
              </a:lnSpc>
              <a:buSzPct val="100000"/>
              <a:buFontTx/>
              <a:buAutoNum type="arabicPeriod"/>
            </a:pPr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Try a flowchart!</a:t>
            </a:r>
          </a:p>
          <a:p>
            <a:pPr>
              <a:lnSpc>
                <a:spcPct val="120000"/>
              </a:lnSpc>
            </a:pPr>
            <a:endParaRPr lang="en-US" altLang="en-US" sz="3600" b="1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endParaRPr lang="en-US" altLang="en-US" sz="3600" b="1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endParaRPr lang="en-US" altLang="en-US" sz="3600" b="1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endParaRPr lang="en-US" altLang="en-US" sz="3600" b="1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endParaRPr lang="en-US" altLang="en-US" sz="3600" b="1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endParaRPr lang="en-US" altLang="en-US" sz="3600" b="1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endParaRPr lang="en-US" altLang="en-US" sz="3600" b="1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endParaRPr lang="en-US" altLang="en-US" sz="3600" b="1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endParaRPr lang="en-US" altLang="en-US" sz="3600" b="1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endParaRPr lang="en-US" altLang="en-US" sz="3600" b="1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endParaRPr lang="en-US" altLang="en-US" sz="3600" b="1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endParaRPr lang="en-US" altLang="en-US" sz="3600" b="1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endParaRPr lang="en-US" altLang="en-US" sz="3600" b="1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endParaRPr lang="en-US" altLang="en-US" sz="3600" b="1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endParaRPr lang="en-US" altLang="en-US" sz="3600" b="1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endParaRPr lang="en-US" altLang="en-US" sz="3600" b="1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endParaRPr lang="en-US" altLang="en-US" sz="3600" b="1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endParaRPr lang="en-US" altLang="en-US" sz="3600" b="1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3600" b="1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RESULTS</a:t>
            </a:r>
          </a:p>
          <a:p>
            <a:pPr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Graph/table with </a:t>
            </a:r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essential results only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.</a:t>
            </a:r>
          </a:p>
          <a:p>
            <a:pPr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All the other correlations in the ammo bar.</a:t>
            </a:r>
          </a:p>
          <a:p>
            <a:pPr>
              <a:lnSpc>
                <a:spcPct val="120000"/>
              </a:lnSpc>
              <a:buSzPct val="100000"/>
              <a:buFont typeface="Arial" panose="020B0604020202020204" pitchFamily="34" charset="0"/>
              <a:buChar char="•"/>
            </a:pP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  <a:buSzPct val="100000"/>
            </a:pPr>
            <a:r>
              <a:rPr lang="en-US" altLang="en-US" sz="3600" b="1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CONCLUSIONS</a:t>
            </a:r>
          </a:p>
          <a:p>
            <a:pPr>
              <a:lnSpc>
                <a:spcPct val="120000"/>
              </a:lnSpc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Concise summary of findings.</a:t>
            </a:r>
          </a:p>
          <a:p>
            <a:pPr>
              <a:lnSpc>
                <a:spcPct val="120000"/>
              </a:lnSpc>
            </a:pP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lnSpc>
                <a:spcPct val="120000"/>
              </a:lnSpc>
            </a:pP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</p:txBody>
      </p:sp>
      <p:sp>
        <p:nvSpPr>
          <p:cNvPr id="56" name="Rectangle 55" descr="Rectangle 9">
            <a:extLst>
              <a:ext uri="{FF2B5EF4-FFF2-40B4-BE49-F238E27FC236}">
                <a16:creationId xmlns:a16="http://schemas.microsoft.com/office/drawing/2014/main" id="{00FA4FB2-D1D9-485A-9EE2-C112FDBC446F}"/>
              </a:ext>
            </a:extLst>
          </p:cNvPr>
          <p:cNvSpPr>
            <a:spLocks/>
          </p:cNvSpPr>
          <p:nvPr/>
        </p:nvSpPr>
        <p:spPr bwMode="auto">
          <a:xfrm>
            <a:off x="1001673" y="2998854"/>
            <a:ext cx="1671638" cy="1590675"/>
          </a:xfrm>
          <a:prstGeom prst="rect">
            <a:avLst/>
          </a:prstGeom>
          <a:solidFill>
            <a:srgbClr val="2626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indent="13716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indent="18288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5" name="Text Box 14" descr="Rectangle 19">
            <a:extLst>
              <a:ext uri="{FF2B5EF4-FFF2-40B4-BE49-F238E27FC236}">
                <a16:creationId xmlns:a16="http://schemas.microsoft.com/office/drawing/2014/main" id="{2CEB4D8C-3A3B-4962-8BC9-EAEDB0F9CDBD}"/>
              </a:ext>
            </a:extLst>
          </p:cNvPr>
          <p:cNvSpPr txBox="1">
            <a:spLocks/>
          </p:cNvSpPr>
          <p:nvPr/>
        </p:nvSpPr>
        <p:spPr bwMode="auto">
          <a:xfrm>
            <a:off x="2865398" y="2921066"/>
            <a:ext cx="4014882" cy="1494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indent="13716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indent="18288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sz="3600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PRESENTER:</a:t>
            </a:r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altLang="en-US" sz="4400" b="1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Leeroy 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Jenkins</a:t>
            </a:r>
            <a:endParaRPr lang="en-US" altLang="en-US" sz="4400" b="1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</p:txBody>
      </p:sp>
      <p:sp>
        <p:nvSpPr>
          <p:cNvPr id="67" name="Text Box 15" descr="TextBox 20">
            <a:extLst>
              <a:ext uri="{FF2B5EF4-FFF2-40B4-BE49-F238E27FC236}">
                <a16:creationId xmlns:a16="http://schemas.microsoft.com/office/drawing/2014/main" id="{B9B1F500-25F6-4C4E-A005-ABBBC5E9CC51}"/>
              </a:ext>
            </a:extLst>
          </p:cNvPr>
          <p:cNvSpPr txBox="1">
            <a:spLocks/>
          </p:cNvSpPr>
          <p:nvPr/>
        </p:nvSpPr>
        <p:spPr bwMode="auto">
          <a:xfrm>
            <a:off x="900073" y="871604"/>
            <a:ext cx="7570788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indent="13716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indent="18288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5400" b="1" i="1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Title:</a:t>
            </a:r>
            <a:br>
              <a:rPr lang="en-US" altLang="en-US" sz="5400" b="1" i="1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</a:br>
            <a:r>
              <a:rPr lang="en-US" altLang="en-US" sz="5400" i="1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Subtitle</a:t>
            </a:r>
            <a:endParaRPr lang="en-US" altLang="en-US" sz="5400" b="1" i="1" dirty="0">
              <a:solidFill>
                <a:srgbClr val="0033A0"/>
              </a:solidFill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</p:txBody>
      </p:sp>
      <p:sp>
        <p:nvSpPr>
          <p:cNvPr id="68" name="Text Box 7" descr="TextBox 6">
            <a:extLst>
              <a:ext uri="{FF2B5EF4-FFF2-40B4-BE49-F238E27FC236}">
                <a16:creationId xmlns:a16="http://schemas.microsoft.com/office/drawing/2014/main" id="{ACBA5FA5-923A-4F6D-8415-00259836263D}"/>
              </a:ext>
            </a:extLst>
          </p:cNvPr>
          <p:cNvSpPr txBox="1">
            <a:spLocks/>
          </p:cNvSpPr>
          <p:nvPr/>
        </p:nvSpPr>
        <p:spPr bwMode="auto">
          <a:xfrm>
            <a:off x="35271879" y="1358017"/>
            <a:ext cx="7570788" cy="852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indent="13716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indent="18288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5400" b="1" dirty="0">
                <a:solidFill>
                  <a:srgbClr val="0033A0"/>
                </a:solidFill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AMMO BAR</a:t>
            </a:r>
          </a:p>
          <a:p>
            <a:endParaRPr lang="en-US" altLang="en-US" sz="5400" b="1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  <a:p>
            <a:pPr>
              <a:spcAft>
                <a:spcPts val="600"/>
              </a:spcAft>
            </a:pPr>
            <a:r>
              <a:rPr lang="en-US" altLang="en-US" sz="4800" b="1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Delete this and replace </a:t>
            </a:r>
            <a:br>
              <a:rPr lang="en-US" altLang="en-US" sz="4800" b="1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</a:br>
            <a:r>
              <a:rPr lang="en-US" altLang="en-US" sz="4800" b="1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it with your…</a:t>
            </a:r>
          </a:p>
          <a:p>
            <a:pPr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 Extra Graphs</a:t>
            </a:r>
          </a:p>
          <a:p>
            <a:pPr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 Extra Correlation tables</a:t>
            </a:r>
          </a:p>
          <a:p>
            <a:pPr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 Extra Figures</a:t>
            </a:r>
          </a:p>
          <a:p>
            <a:pPr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 Extra nuance that you’re worried about leaving out.</a:t>
            </a:r>
          </a:p>
          <a:p>
            <a:pPr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Don't take time to make this pretty! This section is just for those who want to delve into the extra details of your work.</a:t>
            </a: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  <a:sym typeface="Lato" charset="0"/>
            </a:endParaRPr>
          </a:p>
        </p:txBody>
      </p:sp>
      <p:sp>
        <p:nvSpPr>
          <p:cNvPr id="70" name="Text Box 16" descr="TextBox 21">
            <a:extLst>
              <a:ext uri="{FF2B5EF4-FFF2-40B4-BE49-F238E27FC236}">
                <a16:creationId xmlns:a16="http://schemas.microsoft.com/office/drawing/2014/main" id="{00CC8528-3017-4722-9AE8-8E3D0EB5C92A}"/>
              </a:ext>
            </a:extLst>
          </p:cNvPr>
          <p:cNvSpPr txBox="1">
            <a:spLocks/>
          </p:cNvSpPr>
          <p:nvPr/>
        </p:nvSpPr>
        <p:spPr bwMode="auto">
          <a:xfrm>
            <a:off x="35764004" y="26002367"/>
            <a:ext cx="7426325" cy="210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indent="13716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indent="18288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Leeroy</a:t>
            </a:r>
            <a:r>
              <a:rPr lang="en-US" altLang="en-US" sz="4400" b="1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 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Jenkins, author2, </a:t>
            </a:r>
            <a:b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</a:b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author3, author4, author5, author6, author7, author42</a:t>
            </a:r>
          </a:p>
        </p:txBody>
      </p:sp>
      <p:sp>
        <p:nvSpPr>
          <p:cNvPr id="71" name="AutoShape 17" descr="Graphic 18">
            <a:extLst>
              <a:ext uri="{FF2B5EF4-FFF2-40B4-BE49-F238E27FC236}">
                <a16:creationId xmlns:a16="http://schemas.microsoft.com/office/drawing/2014/main" id="{E2D0947F-2F18-4ADC-9C4E-C6555C6892F5}"/>
              </a:ext>
            </a:extLst>
          </p:cNvPr>
          <p:cNvSpPr>
            <a:spLocks/>
          </p:cNvSpPr>
          <p:nvPr/>
        </p:nvSpPr>
        <p:spPr bwMode="auto">
          <a:xfrm>
            <a:off x="35227429" y="26203979"/>
            <a:ext cx="361950" cy="334963"/>
          </a:xfrm>
          <a:custGeom>
            <a:avLst/>
            <a:gdLst>
              <a:gd name="T0" fmla="+- 0 10800 247"/>
              <a:gd name="T1" fmla="*/ T0 w 21106"/>
              <a:gd name="T2" fmla="*/ 10800 h 21600"/>
              <a:gd name="T3" fmla="+- 0 10800 247"/>
              <a:gd name="T4" fmla="*/ T3 w 21106"/>
              <a:gd name="T5" fmla="*/ 10800 h 21600"/>
              <a:gd name="T6" fmla="+- 0 10800 247"/>
              <a:gd name="T7" fmla="*/ T6 w 21106"/>
              <a:gd name="T8" fmla="*/ 10800 h 21600"/>
              <a:gd name="T9" fmla="+- 0 10800 247"/>
              <a:gd name="T10" fmla="*/ T9 w 2110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106" h="21600">
                <a:moveTo>
                  <a:pt x="19855" y="14132"/>
                </a:moveTo>
                <a:cubicBezTo>
                  <a:pt x="18357" y="11554"/>
                  <a:pt x="15748" y="11311"/>
                  <a:pt x="15748" y="11311"/>
                </a:cubicBezTo>
                <a:lnTo>
                  <a:pt x="13549" y="11311"/>
                </a:lnTo>
                <a:cubicBezTo>
                  <a:pt x="12655" y="11822"/>
                  <a:pt x="11640" y="12138"/>
                  <a:pt x="10529" y="12138"/>
                </a:cubicBezTo>
                <a:cubicBezTo>
                  <a:pt x="9417" y="12138"/>
                  <a:pt x="8403" y="11846"/>
                  <a:pt x="7509" y="11311"/>
                </a:cubicBezTo>
                <a:lnTo>
                  <a:pt x="5310" y="11311"/>
                </a:lnTo>
                <a:cubicBezTo>
                  <a:pt x="5310" y="11311"/>
                  <a:pt x="2701" y="11554"/>
                  <a:pt x="1203" y="14132"/>
                </a:cubicBezTo>
                <a:cubicBezTo>
                  <a:pt x="-247" y="16711"/>
                  <a:pt x="19" y="19289"/>
                  <a:pt x="19" y="19289"/>
                </a:cubicBezTo>
                <a:cubicBezTo>
                  <a:pt x="19" y="19289"/>
                  <a:pt x="2314" y="21600"/>
                  <a:pt x="10577" y="21600"/>
                </a:cubicBezTo>
                <a:cubicBezTo>
                  <a:pt x="18840" y="21600"/>
                  <a:pt x="21087" y="19289"/>
                  <a:pt x="21087" y="19289"/>
                </a:cubicBezTo>
                <a:cubicBezTo>
                  <a:pt x="21087" y="19289"/>
                  <a:pt x="21353" y="16711"/>
                  <a:pt x="19855" y="14132"/>
                </a:cubicBezTo>
                <a:close/>
                <a:moveTo>
                  <a:pt x="10553" y="9924"/>
                </a:moveTo>
                <a:cubicBezTo>
                  <a:pt x="13283" y="9924"/>
                  <a:pt x="15482" y="7711"/>
                  <a:pt x="15482" y="4962"/>
                </a:cubicBezTo>
                <a:cubicBezTo>
                  <a:pt x="15482" y="2214"/>
                  <a:pt x="13283" y="0"/>
                  <a:pt x="10553" y="0"/>
                </a:cubicBezTo>
                <a:cubicBezTo>
                  <a:pt x="7823" y="0"/>
                  <a:pt x="5624" y="2238"/>
                  <a:pt x="5624" y="4962"/>
                </a:cubicBezTo>
                <a:cubicBezTo>
                  <a:pt x="5624" y="7711"/>
                  <a:pt x="7823" y="9924"/>
                  <a:pt x="10553" y="9924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indent="13716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indent="18288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6" name="AutoShape 8" descr="Graphic 7">
            <a:extLst>
              <a:ext uri="{FF2B5EF4-FFF2-40B4-BE49-F238E27FC236}">
                <a16:creationId xmlns:a16="http://schemas.microsoft.com/office/drawing/2014/main" id="{2CA96AB7-4A84-41B7-8853-7EE905898EDF}"/>
              </a:ext>
            </a:extLst>
          </p:cNvPr>
          <p:cNvSpPr>
            <a:spLocks/>
          </p:cNvSpPr>
          <p:nvPr/>
        </p:nvSpPr>
        <p:spPr bwMode="auto">
          <a:xfrm>
            <a:off x="17563281" y="28835844"/>
            <a:ext cx="1284288" cy="21732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248" y="0"/>
                </a:moveTo>
                <a:cubicBezTo>
                  <a:pt x="1462" y="0"/>
                  <a:pt x="0" y="864"/>
                  <a:pt x="0" y="1920"/>
                </a:cubicBezTo>
                <a:lnTo>
                  <a:pt x="0" y="19680"/>
                </a:lnTo>
                <a:cubicBezTo>
                  <a:pt x="0" y="20736"/>
                  <a:pt x="1462" y="21600"/>
                  <a:pt x="3248" y="21600"/>
                </a:cubicBezTo>
                <a:lnTo>
                  <a:pt x="18352" y="21600"/>
                </a:lnTo>
                <a:cubicBezTo>
                  <a:pt x="20138" y="21600"/>
                  <a:pt x="21600" y="20736"/>
                  <a:pt x="21600" y="19680"/>
                </a:cubicBezTo>
                <a:lnTo>
                  <a:pt x="21600" y="1920"/>
                </a:lnTo>
                <a:cubicBezTo>
                  <a:pt x="21600" y="864"/>
                  <a:pt x="20138" y="0"/>
                  <a:pt x="18352" y="0"/>
                </a:cubicBezTo>
                <a:lnTo>
                  <a:pt x="3248" y="0"/>
                </a:lnTo>
                <a:close/>
                <a:moveTo>
                  <a:pt x="8990" y="1849"/>
                </a:moveTo>
                <a:lnTo>
                  <a:pt x="12611" y="1849"/>
                </a:lnTo>
                <a:cubicBezTo>
                  <a:pt x="12849" y="1849"/>
                  <a:pt x="13042" y="2010"/>
                  <a:pt x="13042" y="2209"/>
                </a:cubicBezTo>
                <a:cubicBezTo>
                  <a:pt x="13042" y="2408"/>
                  <a:pt x="12849" y="2569"/>
                  <a:pt x="12611" y="2569"/>
                </a:cubicBezTo>
                <a:lnTo>
                  <a:pt x="8990" y="2569"/>
                </a:lnTo>
                <a:cubicBezTo>
                  <a:pt x="8752" y="2569"/>
                  <a:pt x="8559" y="2408"/>
                  <a:pt x="8559" y="2209"/>
                </a:cubicBezTo>
                <a:cubicBezTo>
                  <a:pt x="8559" y="2010"/>
                  <a:pt x="8752" y="1849"/>
                  <a:pt x="8990" y="1849"/>
                </a:cubicBezTo>
                <a:close/>
                <a:moveTo>
                  <a:pt x="1784" y="4416"/>
                </a:moveTo>
                <a:lnTo>
                  <a:pt x="19816" y="4416"/>
                </a:lnTo>
                <a:lnTo>
                  <a:pt x="19816" y="17184"/>
                </a:lnTo>
                <a:lnTo>
                  <a:pt x="1784" y="17184"/>
                </a:lnTo>
                <a:lnTo>
                  <a:pt x="1784" y="4416"/>
                </a:lnTo>
                <a:close/>
                <a:moveTo>
                  <a:pt x="10800" y="18203"/>
                </a:moveTo>
                <a:cubicBezTo>
                  <a:pt x="10800" y="18203"/>
                  <a:pt x="10800" y="18203"/>
                  <a:pt x="10800" y="18203"/>
                </a:cubicBezTo>
                <a:cubicBezTo>
                  <a:pt x="11911" y="18203"/>
                  <a:pt x="12811" y="18736"/>
                  <a:pt x="12811" y="19392"/>
                </a:cubicBezTo>
                <a:cubicBezTo>
                  <a:pt x="12811" y="19392"/>
                  <a:pt x="12811" y="19392"/>
                  <a:pt x="12811" y="19392"/>
                </a:cubicBezTo>
                <a:cubicBezTo>
                  <a:pt x="12811" y="19392"/>
                  <a:pt x="12811" y="19392"/>
                  <a:pt x="12811" y="19392"/>
                </a:cubicBezTo>
                <a:cubicBezTo>
                  <a:pt x="12811" y="20049"/>
                  <a:pt x="11911" y="20581"/>
                  <a:pt x="10800" y="20581"/>
                </a:cubicBezTo>
                <a:cubicBezTo>
                  <a:pt x="10800" y="20581"/>
                  <a:pt x="10800" y="20581"/>
                  <a:pt x="10800" y="20581"/>
                </a:cubicBezTo>
                <a:cubicBezTo>
                  <a:pt x="10800" y="20581"/>
                  <a:pt x="10800" y="20581"/>
                  <a:pt x="10800" y="20581"/>
                </a:cubicBezTo>
                <a:cubicBezTo>
                  <a:pt x="9690" y="20581"/>
                  <a:pt x="8789" y="20049"/>
                  <a:pt x="8789" y="19392"/>
                </a:cubicBezTo>
                <a:cubicBezTo>
                  <a:pt x="8789" y="19392"/>
                  <a:pt x="8789" y="19392"/>
                  <a:pt x="8789" y="19392"/>
                </a:cubicBezTo>
                <a:cubicBezTo>
                  <a:pt x="8789" y="19392"/>
                  <a:pt x="8789" y="19392"/>
                  <a:pt x="8789" y="19392"/>
                </a:cubicBezTo>
                <a:cubicBezTo>
                  <a:pt x="8789" y="18736"/>
                  <a:pt x="9690" y="18203"/>
                  <a:pt x="10800" y="18203"/>
                </a:cubicBezTo>
                <a:cubicBezTo>
                  <a:pt x="10800" y="18203"/>
                  <a:pt x="10800" y="18203"/>
                  <a:pt x="10800" y="18203"/>
                </a:cubicBezTo>
                <a:close/>
              </a:path>
            </a:pathLst>
          </a:custGeom>
          <a:solidFill>
            <a:srgbClr val="CDCD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indent="13716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indent="18288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endParaRPr lang="en-US" altLang="en-US">
              <a:solidFill>
                <a:srgbClr val="D9D9D9"/>
              </a:solidFill>
            </a:endParaRPr>
          </a:p>
        </p:txBody>
      </p:sp>
      <p:sp>
        <p:nvSpPr>
          <p:cNvPr id="77" name="Text Box 9" descr="TextBox 18">
            <a:extLst>
              <a:ext uri="{FF2B5EF4-FFF2-40B4-BE49-F238E27FC236}">
                <a16:creationId xmlns:a16="http://schemas.microsoft.com/office/drawing/2014/main" id="{BDF2E2C4-B424-449D-8B2E-948B30F5CD10}"/>
              </a:ext>
            </a:extLst>
          </p:cNvPr>
          <p:cNvSpPr txBox="1">
            <a:spLocks/>
          </p:cNvSpPr>
          <p:nvPr/>
        </p:nvSpPr>
        <p:spPr bwMode="auto">
          <a:xfrm>
            <a:off x="19288894" y="28934269"/>
            <a:ext cx="7986712" cy="156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indent="13716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indent="18288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4800" dirty="0">
                <a:solidFill>
                  <a:srgbClr val="CDCDCD"/>
                </a:solidFill>
                <a:latin typeface="Arial" panose="020B0604020202020204" pitchFamily="34" charset="0"/>
                <a:cs typeface="Arial" panose="020B0604020202020204" pitchFamily="34" charset="0"/>
                <a:sym typeface="Lato Black" charset="0"/>
              </a:rPr>
              <a:t>Take a picture</a:t>
            </a:r>
            <a:r>
              <a:rPr lang="en-US" altLang="en-US" sz="4800" dirty="0">
                <a:solidFill>
                  <a:srgbClr val="CDCDCD"/>
                </a:solidFill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 to </a:t>
            </a:r>
            <a:br>
              <a:rPr lang="en-US" altLang="en-US" sz="4800" dirty="0">
                <a:solidFill>
                  <a:srgbClr val="CDCDCD"/>
                </a:solidFill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</a:br>
            <a:r>
              <a:rPr lang="en-US" altLang="en-US" sz="4800" dirty="0">
                <a:solidFill>
                  <a:srgbClr val="CDCDCD"/>
                </a:solidFill>
                <a:latin typeface="Arial" panose="020B0604020202020204" pitchFamily="34" charset="0"/>
                <a:cs typeface="Arial" panose="020B0604020202020204" pitchFamily="34" charset="0"/>
                <a:sym typeface="Lato Black" charset="0"/>
              </a:rPr>
              <a:t>download</a:t>
            </a:r>
            <a:r>
              <a:rPr lang="en-US" altLang="en-US" sz="4800" dirty="0">
                <a:solidFill>
                  <a:srgbClr val="CDCDCD"/>
                </a:solidFill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 the</a:t>
            </a:r>
            <a:r>
              <a:rPr lang="en-US" altLang="en-US" sz="4800" b="1" dirty="0">
                <a:solidFill>
                  <a:srgbClr val="CDCDCD"/>
                </a:solidFill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 </a:t>
            </a:r>
            <a:r>
              <a:rPr lang="en-US" altLang="en-US" sz="4800" dirty="0">
                <a:solidFill>
                  <a:srgbClr val="CDCDCD"/>
                </a:solidFill>
                <a:latin typeface="Arial" panose="020B0604020202020204" pitchFamily="34" charset="0"/>
                <a:cs typeface="Arial" panose="020B0604020202020204" pitchFamily="34" charset="0"/>
                <a:sym typeface="Lato Black" charset="0"/>
              </a:rPr>
              <a:t>full paper</a:t>
            </a:r>
          </a:p>
        </p:txBody>
      </p:sp>
      <p:sp>
        <p:nvSpPr>
          <p:cNvPr id="78" name="Line 12" descr="Straight Arrow Connector 23">
            <a:extLst>
              <a:ext uri="{FF2B5EF4-FFF2-40B4-BE49-F238E27FC236}">
                <a16:creationId xmlns:a16="http://schemas.microsoft.com/office/drawing/2014/main" id="{3F2E968C-A654-47D5-9E69-17EDB4FEF0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169456" y="29842319"/>
            <a:ext cx="1296988" cy="0"/>
          </a:xfrm>
          <a:prstGeom prst="line">
            <a:avLst/>
          </a:prstGeom>
          <a:noFill/>
          <a:ln w="66675" cap="flat" cmpd="sng">
            <a:solidFill>
              <a:srgbClr val="FFFFFF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/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indent="13716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indent="18288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0" name="Text Box 18" descr="Rectangle 1">
            <a:extLst>
              <a:ext uri="{FF2B5EF4-FFF2-40B4-BE49-F238E27FC236}">
                <a16:creationId xmlns:a16="http://schemas.microsoft.com/office/drawing/2014/main" id="{7C2674C9-B160-43C8-897B-6CCCD93A394F}"/>
              </a:ext>
            </a:extLst>
          </p:cNvPr>
          <p:cNvSpPr txBox="1">
            <a:spLocks/>
          </p:cNvSpPr>
          <p:nvPr/>
        </p:nvSpPr>
        <p:spPr bwMode="auto">
          <a:xfrm>
            <a:off x="15615621" y="21398373"/>
            <a:ext cx="136451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45720" rIns="45720">
            <a:spAutoFit/>
          </a:bodyPr>
          <a:lstStyle>
            <a:defPPr>
              <a:defRPr lang="en-US"/>
            </a:defPPr>
            <a:lvl1pPr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indent="4572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indent="9144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indent="13716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indent="1828800" algn="l" defTabSz="457200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3600" dirty="0">
                <a:solidFill>
                  <a:srgbClr val="CAC8C8"/>
                </a:solidFill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Visualize your findings with an image, graphic, or a key figure.</a:t>
            </a:r>
          </a:p>
        </p:txBody>
      </p:sp>
      <p:pic>
        <p:nvPicPr>
          <p:cNvPr id="81" name="Picture 80" descr="Graphic 26">
            <a:extLst>
              <a:ext uri="{FF2B5EF4-FFF2-40B4-BE49-F238E27FC236}">
                <a16:creationId xmlns:a16="http://schemas.microsoft.com/office/drawing/2014/main" id="{699B2E32-25E7-4679-8982-6D53748D71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3858" y="12463922"/>
            <a:ext cx="12223750" cy="814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746CE836-466A-4B89-B514-DE0D999FCE10}"/>
              </a:ext>
            </a:extLst>
          </p:cNvPr>
          <p:cNvSpPr/>
          <p:nvPr/>
        </p:nvSpPr>
        <p:spPr>
          <a:xfrm>
            <a:off x="11855064" y="27849276"/>
            <a:ext cx="3938137" cy="3938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FE5DC2-C279-495A-B246-80E3BA48209A}"/>
              </a:ext>
            </a:extLst>
          </p:cNvPr>
          <p:cNvSpPr txBox="1"/>
          <p:nvPr/>
        </p:nvSpPr>
        <p:spPr>
          <a:xfrm>
            <a:off x="12161829" y="28934269"/>
            <a:ext cx="3322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  <a:sym typeface="Lato" charset="0"/>
              </a:rPr>
              <a:t>QR Code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D07C09A-E7EA-49EF-938C-F2D5F50D84FE}"/>
              </a:ext>
            </a:extLst>
          </p:cNvPr>
          <p:cNvGrpSpPr/>
          <p:nvPr/>
        </p:nvGrpSpPr>
        <p:grpSpPr>
          <a:xfrm>
            <a:off x="642046" y="13042071"/>
            <a:ext cx="9531873" cy="8144786"/>
            <a:chOff x="11138761" y="8099695"/>
            <a:chExt cx="9531873" cy="8144786"/>
          </a:xfrm>
        </p:grpSpPr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F44686E8-7A86-48F9-89EF-FBDAB25FA1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220844" y="9707237"/>
              <a:ext cx="7343338" cy="5507504"/>
            </a:xfrm>
            <a:prstGeom prst="rect">
              <a:avLst/>
            </a:prstGeom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5048555-2ED0-4F5E-8DD2-EB1C528D2BF8}"/>
                </a:ext>
              </a:extLst>
            </p:cNvPr>
            <p:cNvSpPr txBox="1"/>
            <p:nvPr/>
          </p:nvSpPr>
          <p:spPr>
            <a:xfrm>
              <a:off x="16463841" y="8099695"/>
              <a:ext cx="3114955" cy="51196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fr-FR" sz="4800" b="1" dirty="0">
                  <a:solidFill>
                    <a:srgbClr val="0033A0"/>
                  </a:solidFill>
                  <a:latin typeface="Arial" charset="0"/>
                  <a:ea typeface="Arial" charset="0"/>
                  <a:cs typeface="Arial" charset="0"/>
                </a:rPr>
                <a:t>Data</a:t>
              </a:r>
            </a:p>
            <a:p>
              <a:pPr marL="342900" indent="-342900">
                <a:lnSpc>
                  <a:spcPct val="200000"/>
                </a:lnSpc>
                <a:buFont typeface="Arial" charset="0"/>
                <a:buChar char="•"/>
              </a:pPr>
              <a:r>
                <a:rPr lang="fr-FR" sz="3000" dirty="0">
                  <a:solidFill>
                    <a:srgbClr val="0033A0"/>
                  </a:solidFill>
                  <a:latin typeface="Arial" charset="0"/>
                  <a:ea typeface="Arial" charset="0"/>
                  <a:cs typeface="Arial" charset="0"/>
                </a:rPr>
                <a:t> Coniqu, 95%</a:t>
              </a:r>
            </a:p>
            <a:p>
              <a:pPr marL="342900" indent="-342900">
                <a:lnSpc>
                  <a:spcPct val="200000"/>
                </a:lnSpc>
                <a:buFont typeface="Arial" charset="0"/>
                <a:buChar char="•"/>
              </a:pPr>
              <a:r>
                <a:rPr lang="fr-FR" sz="3000" dirty="0">
                  <a:solidFill>
                    <a:srgbClr val="0033A0"/>
                  </a:solidFill>
                  <a:latin typeface="Arial" charset="0"/>
                  <a:ea typeface="Arial" charset="0"/>
                  <a:cs typeface="Arial" charset="0"/>
                </a:rPr>
                <a:t> Porunu, 65%</a:t>
              </a:r>
            </a:p>
            <a:p>
              <a:pPr marL="342900" indent="-342900">
                <a:lnSpc>
                  <a:spcPct val="200000"/>
                </a:lnSpc>
                <a:buFont typeface="Arial" charset="0"/>
                <a:buChar char="•"/>
              </a:pPr>
              <a:r>
                <a:rPr lang="fr-FR" sz="3000" dirty="0">
                  <a:solidFill>
                    <a:srgbClr val="0033A0"/>
                  </a:solidFill>
                  <a:latin typeface="Arial" charset="0"/>
                  <a:ea typeface="Arial" charset="0"/>
                  <a:cs typeface="Arial" charset="0"/>
                </a:rPr>
                <a:t> Voc, 35%</a:t>
              </a:r>
            </a:p>
            <a:p>
              <a:pPr marL="342900" indent="-342900">
                <a:lnSpc>
                  <a:spcPct val="200000"/>
                </a:lnSpc>
                <a:buFont typeface="Arial" charset="0"/>
                <a:buChar char="•"/>
              </a:pPr>
              <a:r>
                <a:rPr lang="fr-FR" sz="3000" dirty="0">
                  <a:solidFill>
                    <a:srgbClr val="0033A0"/>
                  </a:solidFill>
                  <a:latin typeface="Arial" charset="0"/>
                  <a:ea typeface="Arial" charset="0"/>
                  <a:cs typeface="Arial" charset="0"/>
                </a:rPr>
                <a:t> Mendam, 15%</a:t>
              </a:r>
              <a:endParaRPr lang="en-US" dirty="0">
                <a:solidFill>
                  <a:srgbClr val="0033A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B082A28-E7E2-4DC5-837D-3C5E137EFC19}"/>
                </a:ext>
              </a:extLst>
            </p:cNvPr>
            <p:cNvSpPr txBox="1"/>
            <p:nvPr/>
          </p:nvSpPr>
          <p:spPr>
            <a:xfrm>
              <a:off x="16463841" y="13624074"/>
              <a:ext cx="4008020" cy="1150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fr-FR" sz="4000" b="1" dirty="0">
                  <a:solidFill>
                    <a:srgbClr val="D64309"/>
                  </a:solidFill>
                  <a:latin typeface="Arial Black" charset="0"/>
                  <a:ea typeface="Arial Black" charset="0"/>
                  <a:cs typeface="Arial Black" charset="0"/>
                </a:rPr>
                <a:t>95% Increase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3AF5BC5-1F67-4DBA-A0E7-7826B3E5C730}"/>
                </a:ext>
              </a:extLst>
            </p:cNvPr>
            <p:cNvSpPr txBox="1"/>
            <p:nvPr/>
          </p:nvSpPr>
          <p:spPr>
            <a:xfrm>
              <a:off x="16463841" y="15093653"/>
              <a:ext cx="4206793" cy="1150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fr-FR" sz="4000" b="1" dirty="0">
                  <a:solidFill>
                    <a:srgbClr val="3F4444"/>
                  </a:solidFill>
                  <a:latin typeface="Arial Black" charset="0"/>
                  <a:ea typeface="Arial Black" charset="0"/>
                  <a:cs typeface="Arial Black" charset="0"/>
                </a:rPr>
                <a:t>15% Decrease</a:t>
              </a:r>
            </a:p>
          </p:txBody>
        </p:sp>
      </p:grpSp>
      <p:pic>
        <p:nvPicPr>
          <p:cNvPr id="39" name="Picture 38" descr="A close up of a sign&#10;&#10;Description automatically generated">
            <a:extLst>
              <a:ext uri="{FF2B5EF4-FFF2-40B4-BE49-F238E27FC236}">
                <a16:creationId xmlns:a16="http://schemas.microsoft.com/office/drawing/2014/main" id="{EF4DFC86-44B8-456B-9A07-C0E6A28614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633830" y="29427010"/>
            <a:ext cx="6845087" cy="269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3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386</Words>
  <Application>Microsoft Macintosh PowerPoint</Application>
  <PresentationFormat>Custom</PresentationFormat>
  <Paragraphs>78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Jim Hottinger</cp:lastModifiedBy>
  <cp:revision>61</cp:revision>
  <dcterms:created xsi:type="dcterms:W3CDTF">2019-03-06T20:11:22Z</dcterms:created>
  <dcterms:modified xsi:type="dcterms:W3CDTF">2020-04-09T00:32:42Z</dcterms:modified>
</cp:coreProperties>
</file>