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2"/>
    <p:sldId id="279" r:id="rId3"/>
    <p:sldId id="280" r:id="rId4"/>
    <p:sldId id="281" r:id="rId5"/>
    <p:sldId id="282" r:id="rId6"/>
    <p:sldId id="283" r:id="rId7"/>
    <p:sldId id="284" r:id="rId8"/>
    <p:sldId id="301" r:id="rId9"/>
    <p:sldId id="287" r:id="rId10"/>
    <p:sldId id="288" r:id="rId11"/>
    <p:sldId id="289" r:id="rId12"/>
    <p:sldId id="290" r:id="rId13"/>
    <p:sldId id="294" r:id="rId14"/>
    <p:sldId id="295" r:id="rId15"/>
    <p:sldId id="296" r:id="rId16"/>
    <p:sldId id="292" r:id="rId17"/>
    <p:sldId id="299" r:id="rId18"/>
    <p:sldId id="297" r:id="rId19"/>
    <p:sldId id="260" r:id="rId20"/>
    <p:sldId id="259" r:id="rId21"/>
    <p:sldId id="298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ullock\Documents\AD%20Files\Budget%202.0\BB101%20Feb%202022\Chart%20Workbook%2022-02-22%20F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FY18</c:v>
                </c:pt>
              </c:strCache>
            </c:strRef>
          </c:cat>
          <c:val>
            <c:numRef>
              <c:f>Sheet1!$C$2</c:f>
              <c:numCache>
                <c:formatCode>_("$"* #,##0.0_);_("$"* \(#,##0.0\);_("$"* "-"??_);_(@_)</c:formatCode>
                <c:ptCount val="1"/>
                <c:pt idx="0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F-48A7-995D-12CA4BD19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888032"/>
        <c:axId val="1197885120"/>
      </c:barChart>
      <c:catAx>
        <c:axId val="11978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885120"/>
        <c:crosses val="autoZero"/>
        <c:auto val="1"/>
        <c:lblAlgn val="ctr"/>
        <c:lblOffset val="100"/>
        <c:noMultiLvlLbl val="0"/>
      </c:catAx>
      <c:valAx>
        <c:axId val="119788512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88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Sheet1!$C$20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Sheet1!$B$21:$B$22</c:f>
              <c:strCache>
                <c:ptCount val="2"/>
                <c:pt idx="0">
                  <c:v>FY18</c:v>
                </c:pt>
                <c:pt idx="1">
                  <c:v>FY19</c:v>
                </c:pt>
              </c:strCache>
            </c:strRef>
          </c:cat>
          <c:val>
            <c:numRef>
              <c:f>Sheet1!$C$21:$C$23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C1-491E-912E-738ADCA16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FY18</c:v>
              </c:pt>
              <c:pt idx="1">
                <c:v>FY19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Sheet1!$D$21:$D$23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C1-491E-912E-738ADCA16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Sheet1!$C$20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Sheet1!$B$21:$B$22</c:f>
              <c:strCache>
                <c:ptCount val="2"/>
                <c:pt idx="0">
                  <c:v>FY18</c:v>
                </c:pt>
                <c:pt idx="1">
                  <c:v>FY19</c:v>
                </c:pt>
              </c:strCache>
            </c:strRef>
          </c:cat>
          <c:val>
            <c:numRef>
              <c:f>Sheet1!$C$21:$C$23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1-4B16-89B6-0491726A9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FY18</c:v>
              </c:pt>
              <c:pt idx="1">
                <c:v>FY19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Sheet1!$D$21:$D$23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91-4B16-89B6-0491726A9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Sheet1!$C$20</c:f>
              <c:strCache>
                <c:ptCount val="1"/>
                <c:pt idx="0">
                  <c:v>BroncoBucks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Sheet1!$B$21:$B$22</c:f>
              <c:strCache>
                <c:ptCount val="2"/>
                <c:pt idx="0">
                  <c:v>FY18</c:v>
                </c:pt>
                <c:pt idx="1">
                  <c:v>FY19</c:v>
                </c:pt>
              </c:strCache>
            </c:strRef>
          </c:cat>
          <c:val>
            <c:numRef>
              <c:f>Sheet1!$C$21:$C$22</c:f>
              <c:numCache>
                <c:formatCode>_("$"* #,##0.0_);_("$"* \(#,##0.0\);_("$"* "-"??_);_(@_)</c:formatCode>
                <c:ptCount val="2"/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E-4A61-9591-D4171331E910}"/>
            </c:ext>
          </c:extLst>
        </c:ser>
        <c:ser>
          <c:idx val="1"/>
          <c:order val="1"/>
          <c:tx>
            <c:strRef>
              <c:f>Sheet1!$D$20</c:f>
              <c:strCache>
                <c:ptCount val="1"/>
                <c:pt idx="0">
                  <c:v>Subvention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E-4A61-9591-D4171331E9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Sheet1!$B$21:$B$22</c:f>
              <c:strCache>
                <c:ptCount val="2"/>
                <c:pt idx="0">
                  <c:v>FY18</c:v>
                </c:pt>
                <c:pt idx="1">
                  <c:v>FY19</c:v>
                </c:pt>
              </c:strCache>
            </c:strRef>
          </c:cat>
          <c:val>
            <c:numRef>
              <c:f>Sheet1!$D$21:$D$22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6E-4A61-9591-D4171331E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Sheet1!$E$21:$E$22</c:f>
              <c:numCache>
                <c:formatCode>_("$"* #,##0.0_);_("$"* \(#,##0.0\);_("$"* "-"??_);_(@_)</c:formatCode>
                <c:ptCount val="2"/>
                <c:pt idx="0">
                  <c:v>41.6</c:v>
                </c:pt>
                <c:pt idx="1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6E-4A61-9591-D4171331E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027308167361431"/>
          <c:y val="0.8766940191729532"/>
          <c:w val="0.44589277443260766"/>
          <c:h val="7.5309030815592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Sheet1!$C$19</c:f>
              <c:strCache>
                <c:ptCount val="1"/>
                <c:pt idx="0">
                  <c:v>BroncoBucks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Sheet1!$B$20:$B$22</c:f>
              <c:strCache>
                <c:ptCount val="3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</c:strCache>
            </c:strRef>
          </c:cat>
          <c:val>
            <c:numRef>
              <c:f>Sheet1!$C$20:$C$22</c:f>
              <c:numCache>
                <c:formatCode>_("$"* #,##0.0_);_("$"* \(#,##0.0\);_("$"* "-"??_);_(@_)</c:formatCode>
                <c:ptCount val="3"/>
                <c:pt idx="1">
                  <c:v>32</c:v>
                </c:pt>
                <c:pt idx="2">
                  <c:v>31.65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6-4F09-8E25-6C9A90C8FD8B}"/>
            </c:ext>
          </c:extLst>
        </c:ser>
        <c:ser>
          <c:idx val="1"/>
          <c:order val="1"/>
          <c:tx>
            <c:strRef>
              <c:f>Sheet1!$D$19</c:f>
              <c:strCache>
                <c:ptCount val="1"/>
                <c:pt idx="0">
                  <c:v>Subvention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96-4F09-8E25-6C9A90C8FD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Sheet1!$B$20:$B$22</c:f>
              <c:strCache>
                <c:ptCount val="3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</c:strCache>
            </c:strRef>
          </c:cat>
          <c:val>
            <c:numRef>
              <c:f>Sheet1!$D$20:$D$22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11</c:v>
                </c:pt>
                <c:pt idx="2">
                  <c:v>13.25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6-4F09-8E25-6C9A90C8F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Sheet1!$E$20:$E$22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43</c:v>
                </c:pt>
                <c:pt idx="2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96-4F09-8E25-6C9A90C8F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50841260449379"/>
          <c:y val="0.88253132330745032"/>
          <c:w val="0.49245272527648587"/>
          <c:h val="7.5309030815592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Sheet1!$C$20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Sheet1!$B$21:$B$23</c:f>
              <c:strCache>
                <c:ptCount val="3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</c:strCache>
            </c:strRef>
          </c:cat>
          <c:val>
            <c:numRef>
              <c:f>Sheet1!$C$21:$C$24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43</c:v>
                </c:pt>
                <c:pt idx="2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3-43E8-894C-F0185CDD3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FY18</c:v>
              </c:pt>
              <c:pt idx="1">
                <c:v>FY19</c:v>
              </c:pt>
              <c:pt idx="2">
                <c:v>FY20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Sheet1!$D$21:$D$24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43</c:v>
                </c:pt>
                <c:pt idx="2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43-43E8-894C-F0185CDD3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Sheet1!$C$19</c:f>
              <c:strCache>
                <c:ptCount val="1"/>
                <c:pt idx="0">
                  <c:v>BroncoBucks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Sheet1!$B$20:$B$22</c:f>
              <c:strCache>
                <c:ptCount val="3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</c:strCache>
            </c:strRef>
          </c:cat>
          <c:val>
            <c:numRef>
              <c:f>Sheet1!$C$20:$C$22</c:f>
              <c:numCache>
                <c:formatCode>_("$"* #,##0.0_);_("$"* \(#,##0.0\);_("$"* "-"??_);_(@_)</c:formatCode>
                <c:ptCount val="3"/>
                <c:pt idx="1">
                  <c:v>32</c:v>
                </c:pt>
                <c:pt idx="2">
                  <c:v>31.65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6-4F09-8E25-6C9A90C8FD8B}"/>
            </c:ext>
          </c:extLst>
        </c:ser>
        <c:ser>
          <c:idx val="1"/>
          <c:order val="1"/>
          <c:tx>
            <c:strRef>
              <c:f>Sheet1!$D$19</c:f>
              <c:strCache>
                <c:ptCount val="1"/>
                <c:pt idx="0">
                  <c:v>Subvention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96-4F09-8E25-6C9A90C8FD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Sheet1!$B$20:$B$22</c:f>
              <c:strCache>
                <c:ptCount val="3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</c:strCache>
            </c:strRef>
          </c:cat>
          <c:val>
            <c:numRef>
              <c:f>Sheet1!$D$20:$D$22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11</c:v>
                </c:pt>
                <c:pt idx="2">
                  <c:v>13.25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6-4F09-8E25-6C9A90C8F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Sheet1!$E$20:$E$22</c:f>
              <c:numCache>
                <c:formatCode>_("$"* #,##0.0_);_("$"* \(#,##0.0\);_("$"* "-"??_);_(@_)</c:formatCode>
                <c:ptCount val="3"/>
                <c:pt idx="0">
                  <c:v>41.6</c:v>
                </c:pt>
                <c:pt idx="1">
                  <c:v>43</c:v>
                </c:pt>
                <c:pt idx="2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96-4F09-8E25-6C9A90C8F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50841260449379"/>
          <c:y val="0.88253132330745032"/>
          <c:w val="0.49245272527648587"/>
          <c:h val="7.5309030815592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BB SCH First Fall-to-Fall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244358068365689E-2"/>
          <c:y val="0.21089757768311362"/>
          <c:w val="0.85082072905562955"/>
          <c:h val="0.76166047176582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Sheet1!$J$59</c:f>
              <c:strCache>
                <c:ptCount val="1"/>
                <c:pt idx="0">
                  <c:v>BB SCH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Sheet1!$H$60:$H$79</c:f>
              <c:strCache>
                <c:ptCount val="20"/>
                <c:pt idx="0">
                  <c:v>ANTHRO</c:v>
                </c:pt>
                <c:pt idx="1">
                  <c:v>ART</c:v>
                </c:pt>
                <c:pt idx="2">
                  <c:v>ARTSCIENCE</c:v>
                </c:pt>
                <c:pt idx="3">
                  <c:v>BAS</c:v>
                </c:pt>
                <c:pt idx="4">
                  <c:v>BIOLOGY</c:v>
                </c:pt>
                <c:pt idx="5">
                  <c:v>BMOL</c:v>
                </c:pt>
                <c:pt idx="6">
                  <c:v>CHEMISTRY</c:v>
                </c:pt>
                <c:pt idx="7">
                  <c:v>COMMUNICAT</c:v>
                </c:pt>
                <c:pt idx="8">
                  <c:v>ENGLISH</c:v>
                </c:pt>
                <c:pt idx="9">
                  <c:v>GEOSCIENCE</c:v>
                </c:pt>
                <c:pt idx="10">
                  <c:v>HISTORY</c:v>
                </c:pt>
                <c:pt idx="11">
                  <c:v>MATH</c:v>
                </c:pt>
                <c:pt idx="12">
                  <c:v>MULTIDISC</c:v>
                </c:pt>
                <c:pt idx="13">
                  <c:v>MUSIC</c:v>
                </c:pt>
                <c:pt idx="14">
                  <c:v>PHILOSOPHY</c:v>
                </c:pt>
                <c:pt idx="15">
                  <c:v>PHYSICS</c:v>
                </c:pt>
                <c:pt idx="16">
                  <c:v>PSYCH</c:v>
                </c:pt>
                <c:pt idx="17">
                  <c:v>SOCIOLOGY</c:v>
                </c:pt>
                <c:pt idx="18">
                  <c:v>THEATRARTS</c:v>
                </c:pt>
                <c:pt idx="19">
                  <c:v>WORLDLANG</c:v>
                </c:pt>
              </c:strCache>
            </c:strRef>
          </c:cat>
          <c:val>
            <c:numRef>
              <c:f>Sheet1!$J$60:$J$79</c:f>
              <c:numCache>
                <c:formatCode>_("$"* #,##0_);_("$"* \(#,##0\);_("$"* "-"??_);_(@_)</c:formatCode>
                <c:ptCount val="20"/>
                <c:pt idx="0">
                  <c:v>32760</c:v>
                </c:pt>
                <c:pt idx="1">
                  <c:v>12610</c:v>
                </c:pt>
                <c:pt idx="2">
                  <c:v>9490</c:v>
                </c:pt>
                <c:pt idx="3">
                  <c:v>-11570</c:v>
                </c:pt>
                <c:pt idx="4">
                  <c:v>27516.666676998138</c:v>
                </c:pt>
                <c:pt idx="5">
                  <c:v>4419.9999263882637</c:v>
                </c:pt>
                <c:pt idx="6">
                  <c:v>39390</c:v>
                </c:pt>
                <c:pt idx="7">
                  <c:v>20150</c:v>
                </c:pt>
                <c:pt idx="8">
                  <c:v>-64480</c:v>
                </c:pt>
                <c:pt idx="9">
                  <c:v>-34320.000193715096</c:v>
                </c:pt>
                <c:pt idx="10">
                  <c:v>10920</c:v>
                </c:pt>
                <c:pt idx="11">
                  <c:v>-159509.99942660332</c:v>
                </c:pt>
                <c:pt idx="12">
                  <c:v>-8060</c:v>
                </c:pt>
                <c:pt idx="13">
                  <c:v>16119.999810159206</c:v>
                </c:pt>
                <c:pt idx="14">
                  <c:v>-47320</c:v>
                </c:pt>
                <c:pt idx="15">
                  <c:v>-80340</c:v>
                </c:pt>
                <c:pt idx="16">
                  <c:v>36075</c:v>
                </c:pt>
                <c:pt idx="17">
                  <c:v>-69160</c:v>
                </c:pt>
                <c:pt idx="18">
                  <c:v>163783.35986554623</c:v>
                </c:pt>
                <c:pt idx="19">
                  <c:v>-15599.999794661999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3-4C86-914B-29F69D874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953456"/>
        <c:axId val="802951792"/>
      </c:barChart>
      <c:catAx>
        <c:axId val="80295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951792"/>
        <c:crosses val="autoZero"/>
        <c:auto val="1"/>
        <c:lblAlgn val="ctr"/>
        <c:lblOffset val="100"/>
        <c:noMultiLvlLbl val="0"/>
      </c:catAx>
      <c:valAx>
        <c:axId val="80295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95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399678363904"/>
          <c:y val="8.8967129108861398E-2"/>
          <c:w val="0.86756542715397567"/>
          <c:h val="0.72197775278090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Sheet1!$C$19</c:f>
              <c:strCache>
                <c:ptCount val="1"/>
                <c:pt idx="0">
                  <c:v>BroncoBucks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5E-4856-BCDA-2973E3FD1F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Sheet1!$B$20:$B$24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FY22</c:v>
                </c:pt>
              </c:strCache>
            </c:strRef>
          </c:cat>
          <c:val>
            <c:numRef>
              <c:f>Sheet1!$C$20:$C$24</c:f>
              <c:numCache>
                <c:formatCode>_("$"* #,##0.0_);_("$"* \(#,##0.0\);_("$"* "-"??_);_(@_)</c:formatCode>
                <c:ptCount val="5"/>
                <c:pt idx="1">
                  <c:v>32</c:v>
                </c:pt>
                <c:pt idx="2">
                  <c:v>31.65</c:v>
                </c:pt>
                <c:pt idx="3">
                  <c:v>34</c:v>
                </c:pt>
                <c:pt idx="4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5E-4856-BCDA-2973E3FD1F61}"/>
            </c:ext>
          </c:extLst>
        </c:ser>
        <c:ser>
          <c:idx val="1"/>
          <c:order val="1"/>
          <c:tx>
            <c:strRef>
              <c:f>Sheet1!$D$19</c:f>
              <c:strCache>
                <c:ptCount val="1"/>
                <c:pt idx="0">
                  <c:v>Subvention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5E-4856-BCDA-2973E3FD1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Sheet1!$B$20:$B$24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FY22</c:v>
                </c:pt>
              </c:strCache>
            </c:strRef>
          </c:cat>
          <c:val>
            <c:numRef>
              <c:f>Sheet1!$D$20:$D$24</c:f>
              <c:numCache>
                <c:formatCode>_("$"* #,##0.0_);_("$"* \(#,##0.0\);_("$"* "-"??_);_(@_)</c:formatCode>
                <c:ptCount val="5"/>
                <c:pt idx="0">
                  <c:v>41.6</c:v>
                </c:pt>
                <c:pt idx="1">
                  <c:v>11</c:v>
                </c:pt>
                <c:pt idx="2">
                  <c:v>13.25</c:v>
                </c:pt>
                <c:pt idx="3">
                  <c:v>12.8</c:v>
                </c:pt>
                <c:pt idx="4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5E-4856-BCDA-2973E3FD1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49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triangle"/>
            </a:ln>
            <a:effectLst/>
          </c:spPr>
        </c:serLines>
        <c:axId val="985078143"/>
        <c:axId val="982423743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Sheet1!$E$20:$E$24</c:f>
              <c:numCache>
                <c:formatCode>_("$"* #,##0.0_);_("$"* \(#,##0.0\);_("$"* "-"??_);_(@_)</c:formatCode>
                <c:ptCount val="5"/>
                <c:pt idx="0">
                  <c:v>41.6</c:v>
                </c:pt>
                <c:pt idx="1">
                  <c:v>43</c:v>
                </c:pt>
                <c:pt idx="2">
                  <c:v>44.9</c:v>
                </c:pt>
                <c:pt idx="3">
                  <c:v>46.8</c:v>
                </c:pt>
                <c:pt idx="4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5E-4856-BCDA-2973E3FD1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78143"/>
        <c:axId val="982423743"/>
      </c:lineChart>
      <c:catAx>
        <c:axId val="98507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3743"/>
        <c:crosses val="autoZero"/>
        <c:auto val="1"/>
        <c:lblAlgn val="ctr"/>
        <c:lblOffset val="100"/>
        <c:noMultiLvlLbl val="0"/>
      </c:catAx>
      <c:valAx>
        <c:axId val="98242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0781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50841260449379"/>
          <c:y val="0.88253132330745032"/>
          <c:w val="0.3722241149597646"/>
          <c:h val="7.5309030815592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1982637-88CE-4A47-95AE-9E36D572081D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B9034BF-387A-4D8F-9FAE-EE28DBD7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77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6F1A5D-5CE0-49B3-9A46-0580558649C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00229B-8343-44E2-846B-1B19083AA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65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2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4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2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0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1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BFD6-375E-4458-B621-1BD65F6F6D8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6A15-A6E2-4425-868A-730080F8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BroncoBudget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 I.  BB is not revenue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00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BroncoBudget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 II. BB in departments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6757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0778" y="1690688"/>
            <a:ext cx="1061231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BB does not operate at the department level.  It only directly affects the </a:t>
            </a:r>
            <a:r>
              <a:rPr lang="en-US" b="1" dirty="0" smtClean="0"/>
              <a:t>College </a:t>
            </a:r>
            <a:r>
              <a:rPr lang="en-US" dirty="0" smtClean="0"/>
              <a:t>budget.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COAS may pass some effects through to departments.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Department decision makers should be aware of BB effects at both the college level and as pass through.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Department Responsibilities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0778" y="1690688"/>
            <a:ext cx="106123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BB is a permanent obligation on COAS to maintain enrollments.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college relies on departments to: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 course capacity at least matching prior enrollments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Recruit and retain majors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and act on growth opportunities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Impacts – Down Year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773723" y="1825624"/>
          <a:ext cx="4914900" cy="441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42538" y="2194900"/>
            <a:ext cx="5181600" cy="4047637"/>
          </a:xfrm>
        </p:spPr>
        <p:txBody>
          <a:bodyPr>
            <a:normAutofit/>
          </a:bodyPr>
          <a:lstStyle/>
          <a:p>
            <a:r>
              <a:rPr lang="en-US" dirty="0" smtClean="0"/>
              <a:t>FY20 BB Loss = </a:t>
            </a:r>
            <a:r>
              <a:rPr lang="en-US" dirty="0" smtClean="0">
                <a:solidFill>
                  <a:srgbClr val="FF0000"/>
                </a:solidFill>
              </a:rPr>
              <a:t>($ 350,000)</a:t>
            </a:r>
            <a:endParaRPr lang="en-US" dirty="0" smtClean="0"/>
          </a:p>
          <a:p>
            <a:r>
              <a:rPr lang="en-US" dirty="0" smtClean="0"/>
              <a:t>NOT covered by increased subvention.  Those increments are already allocated.</a:t>
            </a:r>
          </a:p>
          <a:p>
            <a:r>
              <a:rPr lang="en-US" dirty="0" smtClean="0"/>
              <a:t>BB Loss has to come from somewhere</a:t>
            </a:r>
          </a:p>
          <a:p>
            <a:r>
              <a:rPr lang="en-US" dirty="0" smtClean="0"/>
              <a:t>COAS has to figure out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01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Department Impacts – Down Year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0778" y="1690688"/>
            <a:ext cx="1061231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Minimal to None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Department level numbers have high variance.  (Sustained downward enrollments in a department will lead to a conversation with the Dean.)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COAS and the Budget Office can both act as shock absorbers. (As can departments, via carryforward, but as a last resort.)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irect pass through of BB cuts to departments is not viable. If cuts were to happen at department level, they would be cushioned by COAS.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Ideally, shock absorbers work and we wait for a growth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Variance and Volatility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27331"/>
              </p:ext>
            </p:extLst>
          </p:nvPr>
        </p:nvGraphicFramePr>
        <p:xfrm>
          <a:off x="2479430" y="1345223"/>
          <a:ext cx="7535008" cy="509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9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Department Impacts – Growth Year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0778" y="1690688"/>
            <a:ext cx="1061231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COAS is unable to pass the full amount of BB growth to departments.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 offset of COAS smoothing variance and cushioning down </a:t>
            </a:r>
            <a:r>
              <a:rPr lang="en-US" dirty="0" smtClean="0"/>
              <a:t>years.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Departments receive new funding to match (at least) the cost of new instruction associated with growth.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Growth in majors/degrees is harder to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3870" y="1690688"/>
            <a:ext cx="1020786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Bronco Budget operates at the </a:t>
            </a:r>
            <a:r>
              <a:rPr lang="en-US" b="1" dirty="0" smtClean="0"/>
              <a:t>College</a:t>
            </a:r>
            <a:r>
              <a:rPr lang="en-US" dirty="0" smtClean="0"/>
              <a:t> level.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Department effects, if any, come from the College.</a:t>
            </a:r>
          </a:p>
          <a:p>
            <a:endParaRPr lang="en-US" dirty="0" smtClean="0"/>
          </a:p>
          <a:p>
            <a:r>
              <a:rPr lang="en-US" dirty="0" smtClean="0"/>
              <a:t>COAS softens impact, smooths variance, and supports new instructional costs.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epartments are responsible for maintaining enrollment and acting to keep the college healthy.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BroncoBudget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 III.  Actual Numbers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3213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COAS Budget History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573106" y="1831242"/>
            <a:ext cx="3780694" cy="4351338"/>
          </a:xfrm>
        </p:spPr>
        <p:txBody>
          <a:bodyPr/>
          <a:lstStyle/>
          <a:p>
            <a:r>
              <a:rPr lang="en-US" dirty="0" smtClean="0"/>
              <a:t>BB Total Gain = $500,000</a:t>
            </a:r>
          </a:p>
          <a:p>
            <a:r>
              <a:rPr lang="en-US" dirty="0" smtClean="0"/>
              <a:t>COAS pass through for instruction = $1M</a:t>
            </a:r>
          </a:p>
          <a:p>
            <a:r>
              <a:rPr lang="en-US" dirty="0" smtClean="0"/>
              <a:t>COAS has absorbed the net loss </a:t>
            </a:r>
            <a:r>
              <a:rPr lang="en-US" dirty="0" smtClean="0">
                <a:solidFill>
                  <a:srgbClr val="FF0000"/>
                </a:solidFill>
              </a:rPr>
              <a:t>($ 500,000)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BB is not revenue!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7721662"/>
              </p:ext>
            </p:extLst>
          </p:nvPr>
        </p:nvGraphicFramePr>
        <p:xfrm>
          <a:off x="838200" y="1690688"/>
          <a:ext cx="660888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1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FY18 COAS Budget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FY18 = Fiscal Year 2017-18</a:t>
            </a:r>
          </a:p>
          <a:p>
            <a:r>
              <a:rPr lang="en-US" dirty="0" smtClean="0"/>
              <a:t>Same as Academic Year 2017-18</a:t>
            </a:r>
          </a:p>
          <a:p>
            <a:r>
              <a:rPr lang="en-US" dirty="0" smtClean="0"/>
              <a:t>COAS appropriated budget in $Million.</a:t>
            </a:r>
          </a:p>
          <a:p>
            <a:r>
              <a:rPr lang="en-US" dirty="0" smtClean="0"/>
              <a:t>Actual = $41,632,403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270987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4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BB Drivers for COAS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Across four years of data: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SCH up 7,200.  BB = $1M.  However</a:t>
            </a:r>
          </a:p>
          <a:p>
            <a:pPr lvl="2"/>
            <a:r>
              <a:rPr lang="en-US" dirty="0" smtClean="0"/>
              <a:t>Ext Studies		 6,200</a:t>
            </a:r>
          </a:p>
          <a:p>
            <a:pPr lvl="2"/>
            <a:r>
              <a:rPr lang="en-US" dirty="0" smtClean="0"/>
              <a:t>FC Requirement	 4,100</a:t>
            </a:r>
          </a:p>
          <a:p>
            <a:pPr lvl="2"/>
            <a:r>
              <a:rPr lang="en-US" dirty="0" smtClean="0"/>
              <a:t>All other SCH		</a:t>
            </a:r>
            <a:r>
              <a:rPr lang="en-US" dirty="0" smtClean="0">
                <a:solidFill>
                  <a:srgbClr val="FF0000"/>
                </a:solidFill>
              </a:rPr>
              <a:t>-5,100		   Down 2.5%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Majors down </a:t>
            </a:r>
            <a:r>
              <a:rPr lang="en-US" dirty="0" smtClean="0">
                <a:solidFill>
                  <a:srgbClr val="FF0000"/>
                </a:solidFill>
              </a:rPr>
              <a:t>184</a:t>
            </a:r>
            <a:r>
              <a:rPr lang="en-US" dirty="0" smtClean="0"/>
              <a:t>.  </a:t>
            </a:r>
            <a:r>
              <a:rPr lang="en-US" dirty="0"/>
              <a:t>BB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($ 150,000)	   </a:t>
            </a:r>
            <a:r>
              <a:rPr lang="en-US" sz="2000" dirty="0" smtClean="0">
                <a:solidFill>
                  <a:srgbClr val="FF0000"/>
                </a:solidFill>
              </a:rPr>
              <a:t>Down 3%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Degrees down </a:t>
            </a:r>
            <a:r>
              <a:rPr lang="en-US" dirty="0" smtClean="0">
                <a:solidFill>
                  <a:srgbClr val="FF0000"/>
                </a:solidFill>
              </a:rPr>
              <a:t>119</a:t>
            </a:r>
            <a:r>
              <a:rPr lang="en-US" dirty="0" smtClean="0"/>
              <a:t>.  </a:t>
            </a:r>
            <a:r>
              <a:rPr lang="en-US" dirty="0"/>
              <a:t>BB = </a:t>
            </a:r>
            <a:r>
              <a:rPr lang="en-US" dirty="0" smtClean="0">
                <a:solidFill>
                  <a:srgbClr val="FF0000"/>
                </a:solidFill>
              </a:rPr>
              <a:t>($ 250,000)	   </a:t>
            </a:r>
            <a:r>
              <a:rPr lang="en-US" sz="2000" dirty="0" smtClean="0">
                <a:solidFill>
                  <a:srgbClr val="FF0000"/>
                </a:solidFill>
              </a:rPr>
              <a:t>Down 11%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690688"/>
            <a:ext cx="1061231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Recruit! </a:t>
            </a:r>
          </a:p>
          <a:p>
            <a:pPr marL="0" indent="0">
              <a:buNone/>
            </a:pPr>
            <a:r>
              <a:rPr lang="en-US" sz="2400" dirty="0" smtClean="0"/>
              <a:t>	(</a:t>
            </a:r>
            <a:r>
              <a:rPr lang="en-US" sz="2400" dirty="0"/>
              <a:t>COAS Strategic Enrollment and Retention Plan coming.)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dirty="0" smtClean="0"/>
              <a:t>Retain!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400" dirty="0" smtClean="0"/>
              <a:t>(COAS Strategic Enrollment and Retention Plan coming.)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dirty="0" smtClean="0"/>
              <a:t>Identify and implement growth opportunities.</a:t>
            </a:r>
          </a:p>
          <a:p>
            <a:pPr marL="0" indent="0">
              <a:buNone/>
            </a:pPr>
            <a:r>
              <a:rPr lang="en-US" sz="2400" dirty="0" smtClean="0"/>
              <a:t>	(Call me if you have ideas.)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dirty="0" smtClean="0"/>
              <a:t>Create a more robust pass-through model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(Already in COAS Strategic Plan)</a:t>
            </a:r>
          </a:p>
        </p:txBody>
      </p:sp>
    </p:spTree>
    <p:extLst>
      <p:ext uri="{BB962C8B-B14F-4D97-AF65-F5344CB8AC3E}">
        <p14:creationId xmlns:p14="http://schemas.microsoft.com/office/powerpoint/2010/main" val="26773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FY19 COAS Budget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Typical incremental budgeting</a:t>
            </a:r>
          </a:p>
          <a:p>
            <a:r>
              <a:rPr lang="en-US" dirty="0" smtClean="0"/>
              <a:t>Start with FY18 budget, then:</a:t>
            </a:r>
          </a:p>
          <a:p>
            <a:pPr lvl="1"/>
            <a:r>
              <a:rPr lang="en-US" dirty="0" smtClean="0"/>
              <a:t>CEC</a:t>
            </a:r>
          </a:p>
          <a:p>
            <a:pPr lvl="1"/>
            <a:r>
              <a:rPr lang="en-US" dirty="0" smtClean="0"/>
              <a:t>Fringe changes</a:t>
            </a:r>
          </a:p>
          <a:p>
            <a:pPr lvl="1"/>
            <a:r>
              <a:rPr lang="en-US" dirty="0" smtClean="0"/>
              <a:t>New initiatives</a:t>
            </a:r>
          </a:p>
          <a:p>
            <a:pPr lvl="1"/>
            <a:r>
              <a:rPr lang="en-US" dirty="0" smtClean="0"/>
              <a:t>Other permanent adjustments</a:t>
            </a:r>
          </a:p>
          <a:p>
            <a:r>
              <a:rPr lang="en-US" dirty="0" smtClean="0"/>
              <a:t>Actual = $42,968,281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50922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0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BB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FY18</a:t>
            </a:r>
            <a:r>
              <a:rPr lang="en-US" dirty="0" smtClean="0"/>
              <a:t> data….</a:t>
            </a:r>
          </a:p>
          <a:p>
            <a:pPr lvl="1"/>
            <a:r>
              <a:rPr lang="en-US" dirty="0" smtClean="0"/>
              <a:t>SCH (Student Credit Hours)</a:t>
            </a:r>
          </a:p>
          <a:p>
            <a:pPr lvl="1"/>
            <a:r>
              <a:rPr lang="en-US" dirty="0" smtClean="0"/>
              <a:t>Majors (undergrad only)</a:t>
            </a:r>
          </a:p>
          <a:p>
            <a:pPr lvl="1"/>
            <a:r>
              <a:rPr lang="en-US" dirty="0" smtClean="0"/>
              <a:t>Degrees granted (undergrad only)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</a:t>
            </a:r>
            <a:r>
              <a:rPr lang="en-US" b="1" dirty="0" smtClean="0">
                <a:solidFill>
                  <a:srgbClr val="FF0000"/>
                </a:solidFill>
              </a:rPr>
              <a:t>FY19</a:t>
            </a:r>
            <a:r>
              <a:rPr lang="en-US" dirty="0" smtClean="0"/>
              <a:t> targets…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impact </a:t>
            </a:r>
            <a:r>
              <a:rPr lang="en-US" b="1" dirty="0" smtClean="0">
                <a:solidFill>
                  <a:srgbClr val="FF0000"/>
                </a:solidFill>
              </a:rPr>
              <a:t>FY20</a:t>
            </a:r>
            <a:r>
              <a:rPr lang="en-US" dirty="0" smtClean="0"/>
              <a:t> budget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0082857"/>
              </p:ext>
            </p:extLst>
          </p:nvPr>
        </p:nvGraphicFramePr>
        <p:xfrm>
          <a:off x="6260123" y="1825625"/>
          <a:ext cx="492369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231">
                  <a:extLst>
                    <a:ext uri="{9D8B030D-6E8A-4147-A177-3AD203B41FA5}">
                      <a16:colId xmlns:a16="http://schemas.microsoft.com/office/drawing/2014/main" val="2723515656"/>
                    </a:ext>
                  </a:extLst>
                </a:gridCol>
                <a:gridCol w="1641231">
                  <a:extLst>
                    <a:ext uri="{9D8B030D-6E8A-4147-A177-3AD203B41FA5}">
                      <a16:colId xmlns:a16="http://schemas.microsoft.com/office/drawing/2014/main" val="3230655280"/>
                    </a:ext>
                  </a:extLst>
                </a:gridCol>
                <a:gridCol w="1641231">
                  <a:extLst>
                    <a:ext uri="{9D8B030D-6E8A-4147-A177-3AD203B41FA5}">
                      <a16:colId xmlns:a16="http://schemas.microsoft.com/office/drawing/2014/main" val="1657590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FY18 Count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 Value</a:t>
                      </a:r>
                      <a:endParaRPr lang="en-US" dirty="0"/>
                    </a:p>
                  </a:txBody>
                  <a:tcPr marL="124151" marR="124151"/>
                </a:tc>
                <a:extLst>
                  <a:ext uri="{0D108BD9-81ED-4DB2-BD59-A6C34878D82A}">
                    <a16:rowId xmlns:a16="http://schemas.microsoft.com/office/drawing/2014/main" val="1745912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192,440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$ 25.8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 marL="124151" marR="124151"/>
                </a:tc>
                <a:extLst>
                  <a:ext uri="{0D108BD9-81ED-4DB2-BD59-A6C34878D82A}">
                    <a16:rowId xmlns:a16="http://schemas.microsoft.com/office/drawing/2014/main" val="164385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Majors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4,987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4.0 M</a:t>
                      </a:r>
                      <a:endParaRPr lang="en-US" dirty="0"/>
                    </a:p>
                  </a:txBody>
                  <a:tcPr marL="124151" marR="124151"/>
                </a:tc>
                <a:extLst>
                  <a:ext uri="{0D108BD9-81ED-4DB2-BD59-A6C34878D82A}">
                    <a16:rowId xmlns:a16="http://schemas.microsoft.com/office/drawing/2014/main" val="88576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1,017</a:t>
                      </a:r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2.2 M</a:t>
                      </a:r>
                      <a:endParaRPr lang="en-US" dirty="0"/>
                    </a:p>
                  </a:txBody>
                  <a:tcPr marL="124151" marR="124151"/>
                </a:tc>
                <a:extLst>
                  <a:ext uri="{0D108BD9-81ED-4DB2-BD59-A6C34878D82A}">
                    <a16:rowId xmlns:a16="http://schemas.microsoft.com/office/drawing/2014/main" val="372701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4151" marR="12415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$ 32.0 M</a:t>
                      </a:r>
                      <a:endParaRPr lang="en-US" b="1" dirty="0"/>
                    </a:p>
                  </a:txBody>
                  <a:tcPr marL="124151" marR="12415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5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Color of Money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900372"/>
              </p:ext>
            </p:extLst>
          </p:nvPr>
        </p:nvGraphicFramePr>
        <p:xfrm>
          <a:off x="556847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25257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46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 Increment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2867376"/>
              </p:ext>
            </p:extLst>
          </p:nvPr>
        </p:nvGraphicFramePr>
        <p:xfrm>
          <a:off x="6172390" y="1690688"/>
          <a:ext cx="5181410" cy="1919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172">
                  <a:extLst>
                    <a:ext uri="{9D8B030D-6E8A-4147-A177-3AD203B41FA5}">
                      <a16:colId xmlns:a16="http://schemas.microsoft.com/office/drawing/2014/main" val="1630648842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1583035983"/>
                    </a:ext>
                  </a:extLst>
                </a:gridCol>
                <a:gridCol w="1292469">
                  <a:extLst>
                    <a:ext uri="{9D8B030D-6E8A-4147-A177-3AD203B41FA5}">
                      <a16:colId xmlns:a16="http://schemas.microsoft.com/office/drawing/2014/main" val="1123442990"/>
                    </a:ext>
                  </a:extLst>
                </a:gridCol>
                <a:gridCol w="1691054">
                  <a:extLst>
                    <a:ext uri="{9D8B030D-6E8A-4147-A177-3AD203B41FA5}">
                      <a16:colId xmlns:a16="http://schemas.microsoft.com/office/drawing/2014/main" val="3066557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FY19 Target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 Actual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Increment</a:t>
                      </a:r>
                    </a:p>
                  </a:txBody>
                  <a:tcPr marL="70625" marR="70625"/>
                </a:tc>
                <a:extLst>
                  <a:ext uri="{0D108BD9-81ED-4DB2-BD59-A6C34878D82A}">
                    <a16:rowId xmlns:a16="http://schemas.microsoft.com/office/drawing/2014/main" val="93233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192,440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190,944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($ 200,000)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0625" marR="70625"/>
                </a:tc>
                <a:extLst>
                  <a:ext uri="{0D108BD9-81ED-4DB2-BD59-A6C34878D82A}">
                    <a16:rowId xmlns:a16="http://schemas.microsoft.com/office/drawing/2014/main" val="963814369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r>
                        <a:rPr lang="en-US" dirty="0" smtClean="0"/>
                        <a:t>Majors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4,987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4,799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($ 150,000)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0625" marR="70625"/>
                </a:tc>
                <a:extLst>
                  <a:ext uri="{0D108BD9-81ED-4DB2-BD59-A6C34878D82A}">
                    <a16:rowId xmlns:a16="http://schemas.microsoft.com/office/drawing/2014/main" val="2188275325"/>
                  </a:ext>
                </a:extLst>
              </a:tr>
              <a:tr h="402932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1,071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1,071</a:t>
                      </a:r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70625" marR="70625"/>
                </a:tc>
                <a:extLst>
                  <a:ext uri="{0D108BD9-81ED-4DB2-BD59-A6C34878D82A}">
                    <a16:rowId xmlns:a16="http://schemas.microsoft.com/office/drawing/2014/main" val="2209951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625" marR="706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($ 350,000)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625" marR="70625"/>
                </a:tc>
                <a:extLst>
                  <a:ext uri="{0D108BD9-81ED-4DB2-BD59-A6C34878D82A}">
                    <a16:rowId xmlns:a16="http://schemas.microsoft.com/office/drawing/2014/main" val="1034026947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7877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FY19 Actual &lt; FY19 Target</a:t>
            </a:r>
          </a:p>
          <a:p>
            <a:pPr lvl="1"/>
            <a:r>
              <a:rPr lang="en-US" sz="1600" dirty="0" smtClean="0"/>
              <a:t>Lost 1,500 SCH</a:t>
            </a:r>
          </a:p>
          <a:p>
            <a:pPr lvl="1"/>
            <a:r>
              <a:rPr lang="en-US" sz="1600" dirty="0" smtClean="0"/>
              <a:t>Lost 190 Majors</a:t>
            </a:r>
          </a:p>
          <a:p>
            <a:pPr lvl="1"/>
            <a:r>
              <a:rPr lang="en-US" sz="1600" dirty="0" smtClean="0"/>
              <a:t>Budget office ignored degrees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FY20 Increment is negative</a:t>
            </a:r>
          </a:p>
          <a:p>
            <a:pPr marL="0" indent="0">
              <a:buNone/>
            </a:pPr>
            <a:r>
              <a:rPr lang="en-US" dirty="0" smtClean="0"/>
              <a:t>Total cut = </a:t>
            </a:r>
            <a:r>
              <a:rPr lang="en-US" dirty="0" smtClean="0">
                <a:solidFill>
                  <a:srgbClr val="FF0000"/>
                </a:solidFill>
              </a:rPr>
              <a:t>($ 350,000)</a:t>
            </a:r>
          </a:p>
        </p:txBody>
      </p:sp>
    </p:spTree>
    <p:extLst>
      <p:ext uri="{BB962C8B-B14F-4D97-AF65-F5344CB8AC3E}">
        <p14:creationId xmlns:p14="http://schemas.microsoft.com/office/powerpoint/2010/main" val="632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 with BB / FY20 no BB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147276"/>
              </p:ext>
            </p:extLst>
          </p:nvPr>
        </p:nvGraphicFramePr>
        <p:xfrm>
          <a:off x="773723" y="1825624"/>
          <a:ext cx="4914900" cy="441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3749492"/>
              </p:ext>
            </p:extLst>
          </p:nvPr>
        </p:nvGraphicFramePr>
        <p:xfrm>
          <a:off x="6717322" y="1825625"/>
          <a:ext cx="46364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591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Not Revenue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5921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John Doe is a lecturer in the </a:t>
            </a:r>
            <a:r>
              <a:rPr lang="en-US" dirty="0" err="1" smtClean="0"/>
              <a:t>Dept</a:t>
            </a:r>
            <a:r>
              <a:rPr lang="en-US" dirty="0" smtClean="0"/>
              <a:t> of Basket Weaving.</a:t>
            </a:r>
          </a:p>
          <a:p>
            <a:r>
              <a:rPr lang="en-US" dirty="0" smtClean="0"/>
              <a:t>He teaches 8 sections of BW101, 3 credits, each with 25 students.</a:t>
            </a:r>
          </a:p>
          <a:p>
            <a:r>
              <a:rPr lang="en-US" dirty="0" smtClean="0"/>
              <a:t>Total SCH: 8 x 3 x 25 = 600</a:t>
            </a:r>
          </a:p>
          <a:p>
            <a:r>
              <a:rPr lang="en-US" dirty="0" smtClean="0"/>
              <a:t>BB Value: 600 x 130 = $78,000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99738" y="1825625"/>
            <a:ext cx="465406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Q: How much revenue did John generate?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None. John contributed 600 SCH ($78K) towards the total COAS obligation of $32M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89284" y="1690688"/>
            <a:ext cx="8469923" cy="4351338"/>
          </a:xfrm>
        </p:spPr>
        <p:txBody>
          <a:bodyPr/>
          <a:lstStyle/>
          <a:p>
            <a:r>
              <a:rPr lang="en-US" dirty="0" smtClean="0"/>
              <a:t>Bronco Budget is not revenue</a:t>
            </a:r>
          </a:p>
          <a:p>
            <a:r>
              <a:rPr lang="en-US" dirty="0" smtClean="0"/>
              <a:t>Bronco Budget splits a normal budget into two colors</a:t>
            </a:r>
          </a:p>
          <a:p>
            <a:r>
              <a:rPr lang="en-US" dirty="0" smtClean="0"/>
              <a:t>One color increments normally</a:t>
            </a:r>
          </a:p>
          <a:p>
            <a:r>
              <a:rPr lang="en-US" dirty="0" smtClean="0"/>
              <a:t>The other increments based on enrollment</a:t>
            </a:r>
          </a:p>
          <a:p>
            <a:pPr lvl="1"/>
            <a:r>
              <a:rPr lang="en-US" dirty="0" smtClean="0"/>
              <a:t>Enrollment &gt; target, increment up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Enrollment &lt; target, increment down</a:t>
            </a:r>
          </a:p>
          <a:p>
            <a:r>
              <a:rPr lang="en-US" b="1" dirty="0" smtClean="0"/>
              <a:t>The initial baseline is a permanent obligation</a:t>
            </a:r>
          </a:p>
          <a:p>
            <a:r>
              <a:rPr lang="en-US" dirty="0" smtClean="0"/>
              <a:t>If you think “BB will pay for it,” you are probably 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483</Words>
  <Application>Microsoft Office PowerPoint</Application>
  <PresentationFormat>Widescreen</PresentationFormat>
  <Paragraphs>149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BroncoBudget 101</vt:lpstr>
      <vt:lpstr>FY18 COAS Budget</vt:lpstr>
      <vt:lpstr>FY19 COAS Budget</vt:lpstr>
      <vt:lpstr>BB Begins</vt:lpstr>
      <vt:lpstr>The Color of Money</vt:lpstr>
      <vt:lpstr>FY20 Increment</vt:lpstr>
      <vt:lpstr>FY20 with BB / FY20 no BB</vt:lpstr>
      <vt:lpstr>Example: Not Revenue</vt:lpstr>
      <vt:lpstr>Recap</vt:lpstr>
      <vt:lpstr>BroncoBudget 101</vt:lpstr>
      <vt:lpstr>General Principles</vt:lpstr>
      <vt:lpstr>Department Responsibilities</vt:lpstr>
      <vt:lpstr>College Impacts – Down Year</vt:lpstr>
      <vt:lpstr>Department Impacts – Down Year</vt:lpstr>
      <vt:lpstr>Variance and Volatility</vt:lpstr>
      <vt:lpstr>Department Impacts – Growth Year</vt:lpstr>
      <vt:lpstr>Recap</vt:lpstr>
      <vt:lpstr>BroncoBudget 101</vt:lpstr>
      <vt:lpstr>COAS Budget History</vt:lpstr>
      <vt:lpstr>BB Drivers for COAS</vt:lpstr>
      <vt:lpstr>What Now?</vt:lpstr>
    </vt:vector>
  </TitlesOfParts>
  <Company>DESKTOP-ADMIN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Bronco Budget “Rate Card”</dc:title>
  <dc:creator>Doug Bullock</dc:creator>
  <cp:lastModifiedBy>Doug Bullock</cp:lastModifiedBy>
  <cp:revision>93</cp:revision>
  <cp:lastPrinted>2022-02-22T23:12:16Z</cp:lastPrinted>
  <dcterms:created xsi:type="dcterms:W3CDTF">2018-11-07T14:39:19Z</dcterms:created>
  <dcterms:modified xsi:type="dcterms:W3CDTF">2022-03-01T21:38:58Z</dcterms:modified>
</cp:coreProperties>
</file>